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  <p:sldMasterId id="2147483711" r:id="rId2"/>
    <p:sldMasterId id="2147483699" r:id="rId3"/>
  </p:sldMasterIdLst>
  <p:notesMasterIdLst>
    <p:notesMasterId r:id="rId13"/>
  </p:notesMasterIdLst>
  <p:handoutMasterIdLst>
    <p:handoutMasterId r:id="rId14"/>
  </p:handoutMasterIdLst>
  <p:sldIdLst>
    <p:sldId id="324" r:id="rId4"/>
    <p:sldId id="299" r:id="rId5"/>
    <p:sldId id="300" r:id="rId6"/>
    <p:sldId id="290" r:id="rId7"/>
    <p:sldId id="322" r:id="rId8"/>
    <p:sldId id="305" r:id="rId9"/>
    <p:sldId id="323" r:id="rId10"/>
    <p:sldId id="321" r:id="rId11"/>
    <p:sldId id="297" r:id="rId12"/>
  </p:sldIdLst>
  <p:sldSz cx="9144000" cy="6858000" type="screen4x3"/>
  <p:notesSz cx="7099300" cy="10234613"/>
  <p:custDataLst>
    <p:tags r:id="rId15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6600"/>
    <a:srgbClr val="008000"/>
    <a:srgbClr val="FFFF99"/>
    <a:srgbClr val="00CC00"/>
    <a:srgbClr val="00CC99"/>
    <a:srgbClr val="00FF00"/>
    <a:srgbClr val="E5FBE8"/>
    <a:srgbClr val="CC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6" autoAdjust="0"/>
    <p:restoredTop sz="94820" autoAdjust="0"/>
  </p:normalViewPr>
  <p:slideViewPr>
    <p:cSldViewPr snapToGrid="0">
      <p:cViewPr varScale="1">
        <p:scale>
          <a:sx n="82" d="100"/>
          <a:sy n="82" d="100"/>
        </p:scale>
        <p:origin x="-15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-3330" y="-6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917" cy="511731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0725" y="0"/>
            <a:ext cx="3076917" cy="511731"/>
          </a:xfrm>
          <a:prstGeom prst="rect">
            <a:avLst/>
          </a:prstGeom>
        </p:spPr>
        <p:txBody>
          <a:bodyPr vert="horz" lIns="94906" tIns="47453" rIns="94906" bIns="47453" rtlCol="0"/>
          <a:lstStyle>
            <a:lvl1pPr algn="r">
              <a:defRPr sz="1200"/>
            </a:lvl1pPr>
          </a:lstStyle>
          <a:p>
            <a:fld id="{2424C410-A330-4E57-A870-B2ED2EB9BC8B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1243"/>
            <a:ext cx="3076917" cy="511731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0725" y="9721243"/>
            <a:ext cx="3076917" cy="511731"/>
          </a:xfrm>
          <a:prstGeom prst="rect">
            <a:avLst/>
          </a:prstGeom>
        </p:spPr>
        <p:txBody>
          <a:bodyPr vert="horz" lIns="94906" tIns="47453" rIns="94906" bIns="47453" rtlCol="0" anchor="b"/>
          <a:lstStyle>
            <a:lvl1pPr algn="r">
              <a:defRPr sz="1200"/>
            </a:lvl1pPr>
          </a:lstStyle>
          <a:p>
            <a:fld id="{C7C69780-D83E-4555-80CE-CA1654109A7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3557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 eaLnBrk="0" hangingPunct="0">
              <a:defRPr b="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5" y="0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b="0" smtClean="0"/>
            </a:lvl1pPr>
          </a:lstStyle>
          <a:p>
            <a:pPr>
              <a:defRPr/>
            </a:pPr>
            <a:fld id="{5FB12BDD-E519-4332-B640-8FF218CDB8DB}" type="datetimeFigureOut">
              <a:rPr lang="ru-RU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0" y="4861441"/>
            <a:ext cx="5679440" cy="460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 eaLnBrk="0" hangingPunct="0">
              <a:defRPr b="0" smtClean="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5" y="9721106"/>
            <a:ext cx="3076363" cy="51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6" tIns="47453" rIns="94906" bIns="47453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b="0" smtClean="0"/>
            </a:lvl1pPr>
          </a:lstStyle>
          <a:p>
            <a:pPr>
              <a:defRPr/>
            </a:pPr>
            <a:fld id="{840D1601-3F8C-4D52-9307-D4E38915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08981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0D1601-3F8C-4D52-9307-D4E389159858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17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0D1601-3F8C-4D52-9307-D4E389159858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6788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0D1601-3F8C-4D52-9307-D4E389159858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934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2206D0-300C-4BBC-98E2-3BEB3DC745FD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AB557F-B93A-4765-A14E-FB6F222B1CA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55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DEEDAC-0F36-4EEF-BBE3-32EDB700F10B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30D5A-C7A9-449F-8E6B-2D4EF386C41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4281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6AF4AA-A930-463C-AEBF-0BD9EB62846D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FDB242-C164-40C4-80C8-49AC101E30C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037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63CDFD-BF71-4115-BF70-F7690B2C62E7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FEC858-9A5C-4770-9043-86F2B34E411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66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81EF9E-40FE-4DE4-B02A-C5B79A5F9D82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E2029C-D7A9-492D-81F0-EC3025CA2FD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6178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9D38D3-76C6-4964-8ADF-35B4F0DEA958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FA05BF-F001-48A2-ACEA-1D2DD47938E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630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A9C31-2C51-4A04-AEEE-89EA0BECB59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8" y="0"/>
            <a:ext cx="1622073" cy="139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06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FA3383-6BA3-44EE-9E0C-B4ABE03D6979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9B6C3-F203-4CD1-964E-E69545138BA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528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A708F6-28F6-4097-9AC2-91C9D0D10416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48790-AE01-4789-9923-FF83C650F6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2BEC67-5CA7-4876-A954-BD1A6F9A1EDC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7EF14D-1F20-4337-AE3C-5FACD8D8CE3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743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34FAD5-ED08-4FD5-8C40-37DC7B35B152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1EE09A-B6ED-4E0D-BCDD-56AA7745F72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5934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gradFill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rgbClr val="00CC00">
                <a:alpha val="56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6084" y="4993330"/>
            <a:ext cx="13801726" cy="199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2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bg>
      <p:bgPr>
        <a:gradFill rotWithShape="1">
          <a:gsLst>
            <a:gs pos="0">
              <a:schemeClr val="bg1">
                <a:tint val="80000"/>
                <a:satMod val="300000"/>
              </a:schemeClr>
            </a:gs>
            <a:gs pos="100000">
              <a:srgbClr val="00CC00">
                <a:alpha val="56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04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9226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999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2164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954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474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3645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7194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2120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0054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5511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90066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2895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77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481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6551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01117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9167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2048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939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19833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600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00CC00">
                <a:alpha val="62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6344" y="115204"/>
            <a:ext cx="7195625" cy="700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D01121-9640-43C8-9518-90933C6BF755}" type="datetime1">
              <a:rPr lang="ru-RU" smtClean="0"/>
              <a:pPr>
                <a:defRPr/>
              </a:pPr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31125" y="154745"/>
            <a:ext cx="1012875" cy="61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rgbClr val="00CC99"/>
                </a:solidFill>
              </a:defRPr>
            </a:lvl1pPr>
          </a:lstStyle>
          <a:p>
            <a:pPr>
              <a:defRPr/>
            </a:pPr>
            <a:fld id="{417508AB-DD29-4421-AAD4-FA1FB734FDE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Полилиния 9"/>
          <p:cNvSpPr/>
          <p:nvPr userDrawn="1"/>
        </p:nvSpPr>
        <p:spPr>
          <a:xfrm>
            <a:off x="0" y="0"/>
            <a:ext cx="8721969" cy="908720"/>
          </a:xfrm>
          <a:custGeom>
            <a:avLst/>
            <a:gdLst>
              <a:gd name="connsiteX0" fmla="*/ 14068 w 8398412"/>
              <a:gd name="connsiteY0" fmla="*/ 14068 h 717452"/>
              <a:gd name="connsiteX1" fmla="*/ 8398412 w 8398412"/>
              <a:gd name="connsiteY1" fmla="*/ 0 h 717452"/>
              <a:gd name="connsiteX2" fmla="*/ 7877908 w 8398412"/>
              <a:gd name="connsiteY2" fmla="*/ 492369 h 717452"/>
              <a:gd name="connsiteX3" fmla="*/ 8201465 w 8398412"/>
              <a:gd name="connsiteY3" fmla="*/ 393895 h 717452"/>
              <a:gd name="connsiteX4" fmla="*/ 7891975 w 8398412"/>
              <a:gd name="connsiteY4" fmla="*/ 703384 h 717452"/>
              <a:gd name="connsiteX5" fmla="*/ 0 w 8398412"/>
              <a:gd name="connsiteY5" fmla="*/ 717452 h 717452"/>
              <a:gd name="connsiteX6" fmla="*/ 14068 w 8398412"/>
              <a:gd name="connsiteY6" fmla="*/ 14068 h 71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398412" h="717452">
                <a:moveTo>
                  <a:pt x="14068" y="14068"/>
                </a:moveTo>
                <a:lnTo>
                  <a:pt x="8398412" y="0"/>
                </a:lnTo>
                <a:lnTo>
                  <a:pt x="7877908" y="492369"/>
                </a:lnTo>
                <a:lnTo>
                  <a:pt x="8201465" y="393895"/>
                </a:lnTo>
                <a:lnTo>
                  <a:pt x="7891975" y="703384"/>
                </a:lnTo>
                <a:lnTo>
                  <a:pt x="0" y="717452"/>
                </a:lnTo>
                <a:lnTo>
                  <a:pt x="14068" y="1406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00CC00"/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603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12A6C-CCB7-4BD1-82F4-7B7776F35498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88672-EE0B-4634-A939-4ED5D992D3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18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23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/>
            </a:gs>
            <a:gs pos="100000">
              <a:srgbClr val="00CC00">
                <a:alpha val="62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B30A2-9C6F-4374-BBB9-39BC75AF55D0}" type="datetimeFigureOut">
              <a:rPr lang="ru-RU" smtClean="0"/>
              <a:pPr/>
              <a:t>19.08.2014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3AB95-ECF7-4F59-8187-18E4D887FFC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68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iff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cigre.ru/rnk/youth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hyperlink" Target="http://www.cigre.ru/rnk/youth/egm/" TargetMode="External"/><Relationship Id="rId3" Type="http://schemas.openxmlformats.org/officeDocument/2006/relationships/image" Target="../media/image29.gif"/><Relationship Id="rId7" Type="http://schemas.openxmlformats.org/officeDocument/2006/relationships/hyperlink" Target="http://www.npi-tu.ru/" TargetMode="External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hyperlink" Target="http://www.samgtu.ru/" TargetMode="External"/><Relationship Id="rId5" Type="http://schemas.openxmlformats.org/officeDocument/2006/relationships/hyperlink" Target="http://urfu.ru/" TargetMode="External"/><Relationship Id="rId10" Type="http://schemas.openxmlformats.org/officeDocument/2006/relationships/image" Target="../media/image33.png"/><Relationship Id="rId4" Type="http://schemas.openxmlformats.org/officeDocument/2006/relationships/image" Target="../media/image30.jpeg"/><Relationship Id="rId9" Type="http://schemas.openxmlformats.org/officeDocument/2006/relationships/hyperlink" Target="http://tpu.ru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gif"/><Relationship Id="rId18" Type="http://schemas.openxmlformats.org/officeDocument/2006/relationships/image" Target="../media/image47.png"/><Relationship Id="rId26" Type="http://schemas.openxmlformats.org/officeDocument/2006/relationships/image" Target="../media/image55.png"/><Relationship Id="rId3" Type="http://schemas.openxmlformats.org/officeDocument/2006/relationships/image" Target="../media/image35.tiff"/><Relationship Id="rId21" Type="http://schemas.openxmlformats.org/officeDocument/2006/relationships/image" Target="../media/image50.png"/><Relationship Id="rId7" Type="http://schemas.openxmlformats.org/officeDocument/2006/relationships/image" Target="../media/image38.png"/><Relationship Id="rId12" Type="http://schemas.openxmlformats.org/officeDocument/2006/relationships/image" Target="../media/image42.gif"/><Relationship Id="rId17" Type="http://schemas.microsoft.com/office/2007/relationships/hdphoto" Target="../media/hdphoto2.wdp"/><Relationship Id="rId25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6.png"/><Relationship Id="rId20" Type="http://schemas.openxmlformats.org/officeDocument/2006/relationships/image" Target="../media/image49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tiff"/><Relationship Id="rId11" Type="http://schemas.openxmlformats.org/officeDocument/2006/relationships/image" Target="../media/image41.png"/><Relationship Id="rId24" Type="http://schemas.openxmlformats.org/officeDocument/2006/relationships/image" Target="../media/image53.png"/><Relationship Id="rId5" Type="http://schemas.openxmlformats.org/officeDocument/2006/relationships/image" Target="../media/image36.tiff"/><Relationship Id="rId15" Type="http://schemas.openxmlformats.org/officeDocument/2006/relationships/image" Target="../media/image45.gif"/><Relationship Id="rId23" Type="http://schemas.openxmlformats.org/officeDocument/2006/relationships/image" Target="../media/image52.png"/><Relationship Id="rId28" Type="http://schemas.openxmlformats.org/officeDocument/2006/relationships/image" Target="../media/image57.gif"/><Relationship Id="rId10" Type="http://schemas.openxmlformats.org/officeDocument/2006/relationships/image" Target="../media/image40.png"/><Relationship Id="rId19" Type="http://schemas.openxmlformats.org/officeDocument/2006/relationships/image" Target="../media/image48.gif"/><Relationship Id="rId4" Type="http://schemas.openxmlformats.org/officeDocument/2006/relationships/hyperlink" Target="mailto:gofman-av@so-ups.ru" TargetMode="External"/><Relationship Id="rId9" Type="http://schemas.openxmlformats.org/officeDocument/2006/relationships/image" Target="cid:image004.png@01CF451C.5A94B650" TargetMode="External"/><Relationship Id="rId14" Type="http://schemas.openxmlformats.org/officeDocument/2006/relationships/image" Target="../media/image44.gif"/><Relationship Id="rId22" Type="http://schemas.openxmlformats.org/officeDocument/2006/relationships/image" Target="../media/image51.png"/><Relationship Id="rId27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9000">
                <a:schemeClr val="accent3">
                  <a:lumMod val="20000"/>
                  <a:lumOff val="80000"/>
                  <a:alpha val="91000"/>
                </a:schemeClr>
              </a:gs>
              <a:gs pos="100000">
                <a:srgbClr val="008000"/>
              </a:gs>
              <a:gs pos="100000">
                <a:srgbClr val="156B1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038" y="4989052"/>
            <a:ext cx="13814426" cy="199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одзаголовок 6"/>
          <p:cNvSpPr txBox="1">
            <a:spLocks/>
          </p:cNvSpPr>
          <p:nvPr/>
        </p:nvSpPr>
        <p:spPr bwMode="auto">
          <a:xfrm>
            <a:off x="502920" y="2068830"/>
            <a:ext cx="8378190" cy="2377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4000" spc="150" dirty="0" smtClean="0">
                <a:ln w="11430">
                  <a:solidFill>
                    <a:srgbClr val="006600"/>
                  </a:solidFill>
                </a:ln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New generation of engineers –foundation </a:t>
            </a:r>
            <a:r>
              <a:rPr lang="en-US" sz="4000" spc="150" dirty="0">
                <a:ln w="11430">
                  <a:solidFill>
                    <a:srgbClr val="006600"/>
                  </a:solidFill>
                </a:ln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 a secure future of </a:t>
            </a:r>
            <a:r>
              <a:rPr lang="en-US" sz="4000" spc="150" dirty="0" smtClean="0">
                <a:ln w="11430">
                  <a:solidFill>
                    <a:srgbClr val="006600"/>
                  </a:solidFill>
                </a:ln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electric </a:t>
            </a:r>
            <a:r>
              <a:rPr lang="en-US" sz="4000" spc="150" dirty="0">
                <a:ln w="11430">
                  <a:solidFill>
                    <a:srgbClr val="006600"/>
                  </a:solidFill>
                </a:ln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power industry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206" y="130809"/>
            <a:ext cx="3410223" cy="292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Нашивка 54"/>
          <p:cNvSpPr/>
          <p:nvPr/>
        </p:nvSpPr>
        <p:spPr>
          <a:xfrm>
            <a:off x="369670" y="925286"/>
            <a:ext cx="3324515" cy="5931715"/>
          </a:xfrm>
          <a:prstGeom prst="chevron">
            <a:avLst>
              <a:gd name="adj" fmla="val 62224"/>
            </a:avLst>
          </a:prstGeom>
          <a:solidFill>
            <a:srgbClr val="FFFF9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35FC49-39AB-4946-A4E1-63A0718C0545}" type="slidenum">
              <a:rPr lang="ru-RU">
                <a:solidFill>
                  <a:srgbClr val="006600"/>
                </a:solidFill>
              </a:rPr>
              <a:pPr/>
              <a:t>2</a:t>
            </a:fld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6" name="AutoShape 38"/>
          <p:cNvSpPr>
            <a:spLocks noChangeArrowheads="1"/>
          </p:cNvSpPr>
          <p:nvPr/>
        </p:nvSpPr>
        <p:spPr bwMode="auto">
          <a:xfrm>
            <a:off x="141514" y="1817915"/>
            <a:ext cx="2797629" cy="2552046"/>
          </a:xfrm>
          <a:prstGeom prst="cloudCallout">
            <a:avLst>
              <a:gd name="adj1" fmla="val -21079"/>
              <a:gd name="adj2" fmla="val -13153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prstShdw prst="shdw17" dist="17961" dir="2700000">
              <a:srgbClr val="96B3DE">
                <a:gamma/>
                <a:shade val="60000"/>
                <a:invGamma/>
              </a:srgbClr>
            </a:prstShdw>
          </a:effectLst>
          <a:extLst/>
        </p:spPr>
        <p:txBody>
          <a:bodyPr/>
          <a:lstStyle/>
          <a:p>
            <a:pPr algn="ctr">
              <a:spcBef>
                <a:spcPct val="0"/>
              </a:spcBef>
            </a:pPr>
            <a:endParaRPr lang="ru-RU" sz="18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9" name="AutoShape 36"/>
          <p:cNvSpPr>
            <a:spLocks noChangeArrowheads="1"/>
          </p:cNvSpPr>
          <p:nvPr/>
        </p:nvSpPr>
        <p:spPr bwMode="auto">
          <a:xfrm>
            <a:off x="151035" y="925286"/>
            <a:ext cx="2156736" cy="881743"/>
          </a:xfrm>
          <a:prstGeom prst="cloudCallout">
            <a:avLst>
              <a:gd name="adj1" fmla="val -6111"/>
              <a:gd name="adj2" fmla="val -935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prstShdw prst="shdw17" dist="17961" dir="2700000">
              <a:srgbClr val="96B3DE">
                <a:gamma/>
                <a:shade val="60000"/>
                <a:invGamma/>
              </a:srgbClr>
            </a:prstShdw>
          </a:effectLst>
          <a:extLst/>
        </p:spPr>
        <p:txBody>
          <a:bodyPr/>
          <a:lstStyle/>
          <a:p>
            <a:pPr algn="ctr">
              <a:spcBef>
                <a:spcPct val="0"/>
              </a:spcBef>
            </a:pPr>
            <a:endParaRPr lang="ru-RU" sz="1800" dirty="0">
              <a:solidFill>
                <a:schemeClr val="tx1"/>
              </a:solidFill>
              <a:latin typeface="Arial" pitchFamily="34" charset="0"/>
            </a:endParaRPr>
          </a:p>
        </p:txBody>
      </p:sp>
      <p:grpSp>
        <p:nvGrpSpPr>
          <p:cNvPr id="17" name="Group 56"/>
          <p:cNvGrpSpPr>
            <a:grpSpLocks/>
          </p:cNvGrpSpPr>
          <p:nvPr/>
        </p:nvGrpSpPr>
        <p:grpSpPr bwMode="auto">
          <a:xfrm>
            <a:off x="448810" y="2193926"/>
            <a:ext cx="2163762" cy="1441904"/>
            <a:chOff x="1383" y="2432"/>
            <a:chExt cx="408" cy="362"/>
          </a:xfrm>
        </p:grpSpPr>
        <p:sp>
          <p:nvSpPr>
            <p:cNvPr id="18" name="Rectangle 57"/>
            <p:cNvSpPr>
              <a:spLocks noChangeArrowheads="1"/>
            </p:cNvSpPr>
            <p:nvPr/>
          </p:nvSpPr>
          <p:spPr bwMode="auto">
            <a:xfrm>
              <a:off x="1428" y="2477"/>
              <a:ext cx="363" cy="317"/>
            </a:xfrm>
            <a:prstGeom prst="rect">
              <a:avLst/>
            </a:prstGeom>
            <a:solidFill>
              <a:srgbClr val="006600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/>
            <a:lstStyle/>
            <a:p>
              <a:pPr algn="ctr" defTabSz="804863" eaLnBrk="0" hangingPunct="0">
                <a:spcBef>
                  <a:spcPct val="0"/>
                </a:spcBef>
              </a:pPr>
              <a:endParaRPr lang="ru-RU" dirty="0">
                <a:solidFill>
                  <a:schemeClr val="tx1"/>
                </a:solidFill>
                <a:latin typeface="Arial" pitchFamily="34" charset="0"/>
              </a:endParaRPr>
            </a:p>
          </p:txBody>
        </p:sp>
        <p:sp>
          <p:nvSpPr>
            <p:cNvPr id="19" name="Rectangle 58"/>
            <p:cNvSpPr>
              <a:spLocks noChangeArrowheads="1"/>
            </p:cNvSpPr>
            <p:nvPr/>
          </p:nvSpPr>
          <p:spPr bwMode="auto">
            <a:xfrm>
              <a:off x="1383" y="2432"/>
              <a:ext cx="363" cy="317"/>
            </a:xfrm>
            <a:prstGeom prst="rect">
              <a:avLst/>
            </a:prstGeom>
            <a:solidFill>
              <a:srgbClr val="006600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 anchorCtr="1"/>
            <a:lstStyle/>
            <a:p>
              <a:pPr algn="ctr" defTabSz="804863" eaLnBrk="0" hangingPunct="0">
                <a:lnSpc>
                  <a:spcPct val="80000"/>
                </a:lnSpc>
                <a:spcBef>
                  <a:spcPct val="0"/>
                </a:spcBef>
              </a:pPr>
              <a:r>
                <a:rPr lang="en-US" sz="1400" dirty="0" smtClean="0">
                  <a:solidFill>
                    <a:schemeClr val="bg1"/>
                  </a:solidFill>
                  <a:latin typeface="Arial" pitchFamily="34" charset="0"/>
                </a:rPr>
                <a:t>Energy sector organizations</a:t>
              </a:r>
              <a:r>
                <a:rPr lang="ru-RU" sz="1400" dirty="0" smtClean="0">
                  <a:solidFill>
                    <a:schemeClr val="bg1"/>
                  </a:solidFill>
                  <a:latin typeface="Arial" pitchFamily="34" charset="0"/>
                </a:rPr>
                <a:t>:</a:t>
              </a:r>
            </a:p>
            <a:p>
              <a:pPr algn="ctr" defTabSz="804863" eaLnBrk="0" hangingPunct="0">
                <a:lnSpc>
                  <a:spcPct val="80000"/>
                </a:lnSpc>
                <a:spcBef>
                  <a:spcPct val="0"/>
                </a:spcBef>
              </a:pPr>
              <a:r>
                <a:rPr lang="en-GB" sz="1400" dirty="0">
                  <a:solidFill>
                    <a:schemeClr val="bg1"/>
                  </a:solidFill>
                  <a:latin typeface="Arial" pitchFamily="34" charset="0"/>
                </a:rPr>
                <a:t>S</a:t>
              </a:r>
              <a:r>
                <a:rPr lang="ru-RU" sz="1400" dirty="0" smtClean="0">
                  <a:solidFill>
                    <a:schemeClr val="bg1"/>
                  </a:solidFill>
                  <a:latin typeface="Arial" pitchFamily="34" charset="0"/>
                </a:rPr>
                <a:t>О, </a:t>
              </a:r>
              <a:r>
                <a:rPr lang="en-US" sz="1400" dirty="0" smtClean="0">
                  <a:solidFill>
                    <a:schemeClr val="bg1"/>
                  </a:solidFill>
                  <a:latin typeface="Arial" pitchFamily="34" charset="0"/>
                </a:rPr>
                <a:t>grid companies</a:t>
              </a:r>
              <a:r>
                <a:rPr lang="ru-RU" sz="1400" dirty="0" smtClean="0">
                  <a:solidFill>
                    <a:schemeClr val="bg1"/>
                  </a:solidFill>
                  <a:latin typeface="Arial" pitchFamily="34" charset="0"/>
                </a:rPr>
                <a:t>, </a:t>
              </a:r>
              <a:r>
                <a:rPr lang="en-US" sz="1400" dirty="0" smtClean="0">
                  <a:solidFill>
                    <a:schemeClr val="bg1"/>
                  </a:solidFill>
                  <a:latin typeface="Arial" pitchFamily="34" charset="0"/>
                </a:rPr>
                <a:t>energy companies, research facilities</a:t>
              </a:r>
              <a:endParaRPr lang="ru-RU" sz="1400" dirty="0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sp>
        <p:nvSpPr>
          <p:cNvPr id="36" name="Rectangle 37"/>
          <p:cNvSpPr>
            <a:spLocks noChangeArrowheads="1"/>
          </p:cNvSpPr>
          <p:nvPr/>
        </p:nvSpPr>
        <p:spPr bwMode="auto">
          <a:xfrm>
            <a:off x="356259" y="1163158"/>
            <a:ext cx="1643985" cy="360363"/>
          </a:xfrm>
          <a:prstGeom prst="rect">
            <a:avLst/>
          </a:prstGeom>
          <a:solidFill>
            <a:srgbClr val="006600"/>
          </a:solidFill>
          <a:ln>
            <a:noFill/>
          </a:ln>
          <a:effectLst/>
          <a:extLst/>
        </p:spPr>
        <p:txBody>
          <a:bodyPr lIns="0" tIns="0" rIns="0" bIns="0" anchor="ctr" anchorCtr="1"/>
          <a:lstStyle/>
          <a:p>
            <a:pPr algn="ctr" defTabSz="804863" eaLnBrk="0" hangingPunct="0">
              <a:spcBef>
                <a:spcPct val="0"/>
              </a:spcBef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</a:rPr>
              <a:t>Public authorities</a:t>
            </a:r>
            <a:endParaRPr lang="ru-RU" sz="14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9" name="Подзаголовок 6"/>
          <p:cNvSpPr txBox="1">
            <a:spLocks/>
          </p:cNvSpPr>
          <p:nvPr/>
        </p:nvSpPr>
        <p:spPr bwMode="auto">
          <a:xfrm>
            <a:off x="3719227" y="1028700"/>
            <a:ext cx="5219033" cy="3226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285750" lvl="0" indent="-285750" algn="just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18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Training the new generation of Russian energy </a:t>
            </a:r>
            <a:r>
              <a:rPr lang="en-GB" sz="18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professionals</a:t>
            </a:r>
            <a:endParaRPr lang="ru-RU" sz="18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18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Development of incentives for potential employers to invest in human capital</a:t>
            </a:r>
            <a:r>
              <a:rPr lang="ru-RU" sz="18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and a succession pool made of graduates of Russian technical universities</a:t>
            </a:r>
            <a:endParaRPr lang="ru-RU" sz="18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spcAft>
                <a:spcPts val="400"/>
              </a:spcAft>
              <a:buFont typeface="Wingdings" panose="05000000000000000000" pitchFamily="2" charset="2"/>
              <a:buChar char="q"/>
            </a:pPr>
            <a:r>
              <a:rPr lang="en-US" sz="18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Making for development of talent, professional excellence, and potential for creativity and innovation in the young people of today</a:t>
            </a:r>
            <a:endParaRPr lang="ru-RU" sz="18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AutoShape 52"/>
          <p:cNvSpPr>
            <a:spLocks noChangeArrowheads="1"/>
          </p:cNvSpPr>
          <p:nvPr/>
        </p:nvSpPr>
        <p:spPr bwMode="auto">
          <a:xfrm>
            <a:off x="0" y="4389923"/>
            <a:ext cx="1889581" cy="1373354"/>
          </a:xfrm>
          <a:prstGeom prst="cloudCallout">
            <a:avLst>
              <a:gd name="adj1" fmla="val -8366"/>
              <a:gd name="adj2" fmla="val -19833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prstShdw prst="shdw17" dist="17961" dir="2700000">
              <a:srgbClr val="96B3DE">
                <a:gamma/>
                <a:shade val="60000"/>
                <a:invGamma/>
              </a:srgbClr>
            </a:prstShdw>
          </a:effectLst>
          <a:extLst/>
        </p:spPr>
        <p:txBody>
          <a:bodyPr/>
          <a:lstStyle/>
          <a:p>
            <a:pPr algn="ctr">
              <a:spcBef>
                <a:spcPct val="0"/>
              </a:spcBef>
            </a:pPr>
            <a:endParaRPr lang="ru-RU" sz="18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51" name="Rectangle 49"/>
          <p:cNvSpPr>
            <a:spLocks noChangeArrowheads="1"/>
          </p:cNvSpPr>
          <p:nvPr/>
        </p:nvSpPr>
        <p:spPr bwMode="auto">
          <a:xfrm>
            <a:off x="447323" y="4890573"/>
            <a:ext cx="1145906" cy="528196"/>
          </a:xfrm>
          <a:prstGeom prst="rect">
            <a:avLst/>
          </a:prstGeom>
          <a:solidFill>
            <a:srgbClr val="006600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/>
          <a:p>
            <a:pPr algn="ctr" defTabSz="804863" eaLnBrk="0" hangingPunct="0"/>
            <a:endParaRPr lang="ru-RU" dirty="0">
              <a:latin typeface="Arial" pitchFamily="34" charset="0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369670" y="4758449"/>
            <a:ext cx="1145906" cy="528196"/>
          </a:xfrm>
          <a:prstGeom prst="rect">
            <a:avLst/>
          </a:prstGeom>
          <a:solidFill>
            <a:srgbClr val="006600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/>
          <a:p>
            <a:pPr algn="ctr" defTabSz="804863" eaLnBrk="0" hangingPunct="0"/>
            <a:endParaRPr lang="ru-RU" dirty="0">
              <a:latin typeface="Arial" pitchFamily="34" charset="0"/>
            </a:endParaRPr>
          </a:p>
        </p:txBody>
      </p:sp>
      <p:sp>
        <p:nvSpPr>
          <p:cNvPr id="44" name="Rectangle 49"/>
          <p:cNvSpPr>
            <a:spLocks noChangeArrowheads="1"/>
          </p:cNvSpPr>
          <p:nvPr/>
        </p:nvSpPr>
        <p:spPr bwMode="auto">
          <a:xfrm>
            <a:off x="265391" y="4643191"/>
            <a:ext cx="1145906" cy="528196"/>
          </a:xfrm>
          <a:prstGeom prst="rect">
            <a:avLst/>
          </a:prstGeom>
          <a:solidFill>
            <a:srgbClr val="006600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/>
          <a:p>
            <a:pPr algn="ctr" defTabSz="804863" eaLnBrk="0" hangingPunct="0">
              <a:lnSpc>
                <a:spcPct val="80000"/>
              </a:lnSpc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</a:rPr>
              <a:t>Technical universities</a:t>
            </a:r>
            <a:endParaRPr lang="ru-RU" sz="14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7" name="AutoShape 52"/>
          <p:cNvSpPr>
            <a:spLocks noChangeArrowheads="1"/>
          </p:cNvSpPr>
          <p:nvPr/>
        </p:nvSpPr>
        <p:spPr bwMode="auto">
          <a:xfrm>
            <a:off x="700628" y="5583717"/>
            <a:ext cx="1971915" cy="1274283"/>
          </a:xfrm>
          <a:prstGeom prst="cloudCallout">
            <a:avLst>
              <a:gd name="adj1" fmla="val -8366"/>
              <a:gd name="adj2" fmla="val -19833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prstShdw prst="shdw17" dist="17961" dir="2700000">
              <a:srgbClr val="96B3DE">
                <a:gamma/>
                <a:shade val="60000"/>
                <a:invGamma/>
              </a:srgbClr>
            </a:prstShdw>
          </a:effectLst>
          <a:extLst/>
        </p:spPr>
        <p:txBody>
          <a:bodyPr/>
          <a:lstStyle/>
          <a:p>
            <a:pPr algn="ctr">
              <a:spcBef>
                <a:spcPct val="0"/>
              </a:spcBef>
            </a:pPr>
            <a:endParaRPr lang="ru-RU" sz="1800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45" name="Rectangle 49"/>
          <p:cNvSpPr>
            <a:spLocks noChangeArrowheads="1"/>
          </p:cNvSpPr>
          <p:nvPr/>
        </p:nvSpPr>
        <p:spPr bwMode="auto">
          <a:xfrm>
            <a:off x="953661" y="5808308"/>
            <a:ext cx="1512887" cy="660045"/>
          </a:xfrm>
          <a:prstGeom prst="rect">
            <a:avLst/>
          </a:prstGeom>
          <a:solidFill>
            <a:srgbClr val="006600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 anchorCtr="1"/>
          <a:lstStyle/>
          <a:p>
            <a:pPr algn="ctr" defTabSz="804863" eaLnBrk="0" hangingPunct="0">
              <a:lnSpc>
                <a:spcPct val="80000"/>
              </a:lnSpc>
            </a:pP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</a:rPr>
              <a:t>Funds and non-government organisations</a:t>
            </a:r>
            <a:endParaRPr lang="ru-RU" sz="1400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9" name="Line 9"/>
          <p:cNvSpPr>
            <a:spLocks noChangeShapeType="1"/>
          </p:cNvSpPr>
          <p:nvPr/>
        </p:nvSpPr>
        <p:spPr bwMode="auto">
          <a:xfrm>
            <a:off x="3694185" y="1028700"/>
            <a:ext cx="25042" cy="5671108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 dirty="0"/>
          </a:p>
        </p:txBody>
      </p:sp>
      <p:sp>
        <p:nvSpPr>
          <p:cNvPr id="46" name="Rectangle 5"/>
          <p:cNvSpPr txBox="1">
            <a:spLocks/>
          </p:cNvSpPr>
          <p:nvPr/>
        </p:nvSpPr>
        <p:spPr>
          <a:xfrm>
            <a:off x="1947863" y="115888"/>
            <a:ext cx="7196137" cy="700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006600"/>
                </a:solidFill>
                <a:latin typeface="Arial" pitchFamily="34" charset="0"/>
                <a:ea typeface="+mn-ea"/>
                <a:cs typeface="Arial" pitchFamily="34" charset="0"/>
              </a:rPr>
              <a:t>Goals of the program</a:t>
            </a:r>
            <a:r>
              <a:rPr lang="ru-RU" sz="3200" b="1" dirty="0" smtClean="0">
                <a:solidFill>
                  <a:srgbClr val="006600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lang="ru-RU" sz="3200" b="1" dirty="0">
              <a:solidFill>
                <a:srgbClr val="0066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7"/>
          <a:stretch/>
        </p:blipFill>
        <p:spPr>
          <a:xfrm>
            <a:off x="4508740" y="4374778"/>
            <a:ext cx="3858020" cy="2325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187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35FC49-39AB-4946-A4E1-63A0718C0545}" type="slidenum">
              <a:rPr lang="ru-RU">
                <a:solidFill>
                  <a:srgbClr val="006600"/>
                </a:solidFill>
              </a:rPr>
              <a:pPr/>
              <a:t>3</a:t>
            </a:fld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5" name="Rectangle 5"/>
          <p:cNvSpPr txBox="1">
            <a:spLocks/>
          </p:cNvSpPr>
          <p:nvPr/>
        </p:nvSpPr>
        <p:spPr>
          <a:xfrm>
            <a:off x="1947863" y="115888"/>
            <a:ext cx="6258877" cy="7000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006600"/>
                </a:solidFill>
                <a:latin typeface="Arial" pitchFamily="34" charset="0"/>
                <a:ea typeface="+mn-ea"/>
                <a:cs typeface="Arial" pitchFamily="34" charset="0"/>
              </a:rPr>
              <a:t>Principles of the RNC CIGRE Youth Section Program</a:t>
            </a:r>
            <a:endParaRPr lang="ru-RU" sz="3200" b="1" dirty="0" smtClean="0">
              <a:solidFill>
                <a:srgbClr val="0066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54175" y="963613"/>
            <a:ext cx="5800725" cy="5894387"/>
          </a:xfrm>
          <a:prstGeom prst="ellipse">
            <a:avLst/>
          </a:prstGeom>
          <a:solidFill>
            <a:srgbClr val="00CC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255588" y="1457165"/>
            <a:ext cx="2749550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5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All-Russian coverage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3170238" y="1457165"/>
            <a:ext cx="2944812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Operating openly and publicly 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6281738" y="2693828"/>
            <a:ext cx="2647950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Traditions and their continuation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255588" y="2701765"/>
            <a:ext cx="2749550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5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International status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3170238" y="2695415"/>
            <a:ext cx="2944812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Special implementation mechanism</a:t>
            </a:r>
            <a:r>
              <a:rPr lang="ru-RU" altLang="ru-RU" sz="1400" dirty="0" smtClean="0">
                <a:solidFill>
                  <a:srgbClr val="006600"/>
                </a:solidFill>
              </a:rPr>
              <a:t> </a:t>
            </a:r>
            <a:r>
              <a:rPr lang="ru-RU" altLang="ru-RU" sz="1400" dirty="0">
                <a:solidFill>
                  <a:srgbClr val="006600"/>
                </a:solidFill>
              </a:rPr>
              <a:t>– </a:t>
            </a:r>
            <a:r>
              <a:rPr lang="en-US" altLang="ru-RU" sz="1400" dirty="0" smtClean="0">
                <a:solidFill>
                  <a:srgbClr val="006600"/>
                </a:solidFill>
              </a:rPr>
              <a:t>via energy departments of Russian technical universities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12" name="AutoShape 10"/>
          <p:cNvSpPr>
            <a:spLocks noChangeArrowheads="1"/>
          </p:cNvSpPr>
          <p:nvPr/>
        </p:nvSpPr>
        <p:spPr bwMode="auto">
          <a:xfrm>
            <a:off x="6281738" y="3922553"/>
            <a:ext cx="2647950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Declared objectives, principles and forms of activity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255588" y="3922553"/>
            <a:ext cx="2749550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Planning and regularity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>
            <a:off x="3189288" y="3928903"/>
            <a:ext cx="2925762" cy="1116012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Cooperation agreements with the leading Russian technical universities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15" name="AutoShape 10"/>
          <p:cNvSpPr>
            <a:spLocks noChangeArrowheads="1"/>
          </p:cNvSpPr>
          <p:nvPr/>
        </p:nvSpPr>
        <p:spPr bwMode="auto">
          <a:xfrm>
            <a:off x="6281738" y="5165565"/>
            <a:ext cx="2647950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Regulations and Standards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255588" y="5173503"/>
            <a:ext cx="2749550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Organization management hierarchy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17" name="AutoShape 10"/>
          <p:cNvSpPr>
            <a:spLocks noChangeArrowheads="1"/>
          </p:cNvSpPr>
          <p:nvPr/>
        </p:nvSpPr>
        <p:spPr bwMode="auto">
          <a:xfrm>
            <a:off x="3170238" y="5173503"/>
            <a:ext cx="2944812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Informational independence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  <p:sp>
        <p:nvSpPr>
          <p:cNvPr id="18" name="AutoShape 10"/>
          <p:cNvSpPr>
            <a:spLocks noChangeArrowheads="1"/>
          </p:cNvSpPr>
          <p:nvPr/>
        </p:nvSpPr>
        <p:spPr bwMode="auto">
          <a:xfrm>
            <a:off x="6267450" y="1460340"/>
            <a:ext cx="2662238" cy="1117600"/>
          </a:xfrm>
          <a:prstGeom prst="roundRect">
            <a:avLst>
              <a:gd name="adj" fmla="val 6102"/>
            </a:avLst>
          </a:prstGeom>
          <a:solidFill>
            <a:schemeClr val="bg1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anchor="ctr"/>
          <a:lstStyle>
            <a:lvl1pPr algn="just" eaLnBrk="0" hangingPunct="0">
              <a:spcBef>
                <a:spcPct val="20000"/>
              </a:spcBef>
              <a:buClr>
                <a:srgbClr val="003CA0"/>
              </a:buClr>
              <a:buFont typeface="Arial" charset="0"/>
              <a:buChar char="■"/>
              <a:defRPr sz="2000" b="1">
                <a:solidFill>
                  <a:srgbClr val="003CA0"/>
                </a:solidFill>
                <a:latin typeface="Arial" charset="0"/>
              </a:defRPr>
            </a:lvl1pPr>
            <a:lvl2pPr marL="742950" indent="-285750" algn="just" eaLnBrk="0" hangingPunct="0">
              <a:spcBef>
                <a:spcPct val="20000"/>
              </a:spcBef>
              <a:buClr>
                <a:srgbClr val="95642F"/>
              </a:buClr>
              <a:buSzPct val="85000"/>
              <a:buFont typeface="Arial" charset="0"/>
              <a:buChar char="▬"/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4pPr>
            <a:lvl5pPr marL="2057400" indent="-228600" algn="just" eaLnBrk="0" hangingPunct="0">
              <a:spcBef>
                <a:spcPct val="20000"/>
              </a:spcBef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CA0"/>
              </a:buClr>
              <a:buFont typeface="Wingdings" pitchFamily="2" charset="2"/>
              <a:buChar char="§"/>
              <a:defRPr sz="1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ru-RU" sz="1400" dirty="0" smtClean="0">
                <a:solidFill>
                  <a:srgbClr val="006600"/>
                </a:solidFill>
              </a:rPr>
              <a:t>Common </a:t>
            </a:r>
            <a:r>
              <a:rPr lang="en-US" altLang="ru-RU" sz="1400" dirty="0">
                <a:solidFill>
                  <a:srgbClr val="006600"/>
                </a:solidFill>
              </a:rPr>
              <a:t>meeting site for public authorities, </a:t>
            </a:r>
            <a:r>
              <a:rPr lang="en-US" altLang="ru-RU" sz="1400" dirty="0" smtClean="0">
                <a:solidFill>
                  <a:srgbClr val="006600"/>
                </a:solidFill>
              </a:rPr>
              <a:t>power industry organizations, and technical universities</a:t>
            </a:r>
            <a:endParaRPr lang="ru-RU" altLang="ru-RU" sz="14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5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35FC49-39AB-4946-A4E1-63A0718C0545}" type="slidenum">
              <a:rPr lang="ru-RU">
                <a:solidFill>
                  <a:srgbClr val="006600"/>
                </a:solidFill>
              </a:rPr>
              <a:pPr/>
              <a:t>4</a:t>
            </a:fld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811543" y="3319189"/>
            <a:ext cx="6080044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300"/>
              </a:spcAft>
            </a:pPr>
            <a:r>
              <a:rPr lang="en-GB" sz="1400" dirty="0" smtClean="0">
                <a:solidFill>
                  <a:srgbClr val="006600"/>
                </a:solidFill>
              </a:rPr>
              <a:t>Documentation</a:t>
            </a:r>
            <a:endParaRPr lang="ru-RU" sz="1400" dirty="0">
              <a:solidFill>
                <a:srgbClr val="0066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6600"/>
                </a:solidFill>
              </a:rPr>
              <a:t>Program Regulation for the RNC CIGRE Youth Section</a:t>
            </a:r>
            <a:endParaRPr lang="ru-RU" dirty="0" smtClean="0">
              <a:solidFill>
                <a:srgbClr val="0066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6600"/>
                </a:solidFill>
              </a:rPr>
              <a:t>Regulation on CIGRE Membership for Participants of RNC CIGRE Youth Section Events</a:t>
            </a:r>
            <a:endParaRPr lang="ru-RU" dirty="0" smtClean="0">
              <a:solidFill>
                <a:srgbClr val="0066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6600"/>
                </a:solidFill>
              </a:rPr>
              <a:t>Regulation on the Organising Committee of the RNC CIGRE Youth Section</a:t>
            </a:r>
            <a:endParaRPr lang="ru-RU" dirty="0" smtClean="0">
              <a:solidFill>
                <a:srgbClr val="00660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rgbClr val="006600"/>
                </a:solidFill>
              </a:rPr>
              <a:t>Action Plan of the RNC CIGRE Youth Section Program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7" name="AutoShape 9"/>
          <p:cNvSpPr>
            <a:spLocks noChangeArrowheads="1"/>
          </p:cNvSpPr>
          <p:nvPr/>
        </p:nvSpPr>
        <p:spPr bwMode="auto">
          <a:xfrm>
            <a:off x="4617540" y="2673720"/>
            <a:ext cx="3845438" cy="458101"/>
          </a:xfrm>
          <a:prstGeom prst="roundRect">
            <a:avLst>
              <a:gd name="adj" fmla="val 7227"/>
            </a:avLst>
          </a:prstGeom>
          <a:solidFill>
            <a:srgbClr val="DAFADE"/>
          </a:solidFill>
          <a:ln w="19050" algn="ctr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6600"/>
                </a:solidFill>
              </a:rPr>
              <a:t>Students</a:t>
            </a:r>
            <a:r>
              <a:rPr lang="ru-RU" dirty="0" smtClean="0">
                <a:solidFill>
                  <a:srgbClr val="006600"/>
                </a:solidFill>
              </a:rPr>
              <a:t>:</a:t>
            </a:r>
          </a:p>
          <a:p>
            <a:pPr algn="ctr"/>
            <a:r>
              <a:rPr lang="en-US" dirty="0" smtClean="0">
                <a:solidFill>
                  <a:srgbClr val="006600"/>
                </a:solidFill>
              </a:rPr>
              <a:t>Bachelor, Specialist and  Master degree courses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14" name="AutoShape 9"/>
          <p:cNvSpPr>
            <a:spLocks noChangeArrowheads="1"/>
          </p:cNvSpPr>
          <p:nvPr/>
        </p:nvSpPr>
        <p:spPr bwMode="auto">
          <a:xfrm>
            <a:off x="683664" y="2673720"/>
            <a:ext cx="3803064" cy="603869"/>
          </a:xfrm>
          <a:prstGeom prst="roundRect">
            <a:avLst>
              <a:gd name="adj" fmla="val 7227"/>
            </a:avLst>
          </a:prstGeom>
          <a:solidFill>
            <a:srgbClr val="DAFADE"/>
          </a:solidFill>
          <a:ln w="19050" algn="ctr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dirty="0" smtClean="0">
                <a:solidFill>
                  <a:srgbClr val="006600"/>
                </a:solidFill>
              </a:rPr>
              <a:t>Young specialists</a:t>
            </a:r>
            <a:r>
              <a:rPr lang="ru-RU" dirty="0" smtClean="0">
                <a:solidFill>
                  <a:srgbClr val="006600"/>
                </a:solidFill>
              </a:rPr>
              <a:t>: </a:t>
            </a:r>
            <a:r>
              <a:rPr lang="en-US" dirty="0" smtClean="0">
                <a:solidFill>
                  <a:srgbClr val="006600"/>
                </a:solidFill>
              </a:rPr>
              <a:t>post-graduate students, external PhD candidates, young scientists and engineers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 rot="5400000">
            <a:off x="4228494" y="-1744899"/>
            <a:ext cx="680384" cy="7792902"/>
          </a:xfrm>
          <a:prstGeom prst="roundRect">
            <a:avLst>
              <a:gd name="adj" fmla="val 10972"/>
            </a:avLst>
          </a:prstGeom>
          <a:solidFill>
            <a:srgbClr val="DAFADE"/>
          </a:solidFill>
          <a:ln w="19050" algn="ctr">
            <a:solidFill>
              <a:srgbClr val="006600"/>
            </a:solidFill>
            <a:round/>
            <a:headEnd/>
            <a:tailEnd/>
          </a:ln>
        </p:spPr>
        <p:txBody>
          <a:bodyPr vert="vert270"/>
          <a:lstStyle/>
          <a:p>
            <a:pPr algn="ctr"/>
            <a:endParaRPr lang="ru-RU" sz="1600" dirty="0">
              <a:solidFill>
                <a:srgbClr val="006600"/>
              </a:solidFill>
            </a:endParaRPr>
          </a:p>
        </p:txBody>
      </p:sp>
      <p:sp>
        <p:nvSpPr>
          <p:cNvPr id="32" name="AutoShape 9"/>
          <p:cNvSpPr>
            <a:spLocks noChangeArrowheads="1"/>
          </p:cNvSpPr>
          <p:nvPr/>
        </p:nvSpPr>
        <p:spPr bwMode="auto">
          <a:xfrm>
            <a:off x="670288" y="1013315"/>
            <a:ext cx="7792901" cy="644035"/>
          </a:xfrm>
          <a:prstGeom prst="roundRect">
            <a:avLst>
              <a:gd name="adj" fmla="val 10972"/>
            </a:avLst>
          </a:prstGeom>
          <a:solidFill>
            <a:srgbClr val="DAFADE"/>
          </a:solidFill>
          <a:ln w="19050" algn="ctr">
            <a:solidFill>
              <a:srgbClr val="006600"/>
            </a:solidFill>
            <a:round/>
            <a:headEnd/>
            <a:tailEnd/>
          </a:ln>
        </p:spPr>
        <p:txBody>
          <a:bodyPr vert="horz"/>
          <a:lstStyle/>
          <a:p>
            <a:pPr algn="ctr"/>
            <a:r>
              <a:rPr lang="en-US" sz="1400" dirty="0" smtClean="0">
                <a:solidFill>
                  <a:srgbClr val="006600"/>
                </a:solidFill>
              </a:rPr>
              <a:t>Organising Committee</a:t>
            </a:r>
            <a:endParaRPr lang="ru-RU" sz="1100" dirty="0">
              <a:solidFill>
                <a:srgbClr val="006600"/>
              </a:solidFill>
            </a:endParaRPr>
          </a:p>
        </p:txBody>
      </p:sp>
      <p:sp>
        <p:nvSpPr>
          <p:cNvPr id="36" name="AutoShape 10"/>
          <p:cNvSpPr>
            <a:spLocks noChangeArrowheads="1"/>
          </p:cNvSpPr>
          <p:nvPr/>
        </p:nvSpPr>
        <p:spPr bwMode="auto">
          <a:xfrm>
            <a:off x="1447282" y="1309860"/>
            <a:ext cx="6039482" cy="253580"/>
          </a:xfrm>
          <a:prstGeom prst="roundRect">
            <a:avLst>
              <a:gd name="adj" fmla="val 6102"/>
            </a:avLst>
          </a:prstGeom>
          <a:solidFill>
            <a:srgbClr val="FFFF99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vert="horz" anchor="ctr"/>
          <a:lstStyle/>
          <a:p>
            <a:pPr algn="ctr">
              <a:spcBef>
                <a:spcPct val="25000"/>
              </a:spcBef>
            </a:pPr>
            <a:r>
              <a:rPr lang="en-US" dirty="0" smtClean="0">
                <a:solidFill>
                  <a:srgbClr val="006600"/>
                </a:solidFill>
              </a:rPr>
              <a:t>RNC CIGRE university coordinators</a:t>
            </a:r>
            <a:endParaRPr lang="ru-RU" dirty="0">
              <a:solidFill>
                <a:srgbClr val="006600"/>
              </a:solidFill>
            </a:endParaRP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1199099" y="2306603"/>
            <a:ext cx="443151" cy="0"/>
          </a:xfrm>
          <a:prstGeom prst="line">
            <a:avLst/>
          </a:prstGeom>
          <a:ln w="381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utoShape 10"/>
          <p:cNvSpPr>
            <a:spLocks noChangeArrowheads="1"/>
          </p:cNvSpPr>
          <p:nvPr/>
        </p:nvSpPr>
        <p:spPr bwMode="auto">
          <a:xfrm rot="5400000">
            <a:off x="2817756" y="-63330"/>
            <a:ext cx="533453" cy="4415213"/>
          </a:xfrm>
          <a:prstGeom prst="roundRect">
            <a:avLst>
              <a:gd name="adj" fmla="val 6102"/>
            </a:avLst>
          </a:prstGeom>
          <a:solidFill>
            <a:srgbClr val="FFFF99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vert="vert270" anchor="ctr"/>
          <a:lstStyle/>
          <a:p>
            <a:pPr algn="ctr">
              <a:spcBef>
                <a:spcPct val="25000"/>
              </a:spcBef>
            </a:pPr>
            <a:r>
              <a:rPr lang="en-US" dirty="0" smtClean="0">
                <a:solidFill>
                  <a:srgbClr val="006600"/>
                </a:solidFill>
              </a:rPr>
              <a:t>Managers and professors of principal departments of technical universities</a:t>
            </a:r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56" name="AutoShape 10"/>
          <p:cNvSpPr>
            <a:spLocks noChangeArrowheads="1"/>
          </p:cNvSpPr>
          <p:nvPr/>
        </p:nvSpPr>
        <p:spPr bwMode="auto">
          <a:xfrm rot="5400000">
            <a:off x="6642847" y="752639"/>
            <a:ext cx="533453" cy="2783279"/>
          </a:xfrm>
          <a:prstGeom prst="roundRect">
            <a:avLst>
              <a:gd name="adj" fmla="val 6102"/>
            </a:avLst>
          </a:prstGeom>
          <a:solidFill>
            <a:srgbClr val="FFFF99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vert="vert270" anchor="ctr"/>
          <a:lstStyle/>
          <a:p>
            <a:pPr algn="ctr">
              <a:spcBef>
                <a:spcPct val="25000"/>
              </a:spcBef>
            </a:pPr>
            <a:r>
              <a:rPr lang="en-US" dirty="0" smtClean="0">
                <a:solidFill>
                  <a:srgbClr val="006600"/>
                </a:solidFill>
              </a:rPr>
              <a:t>Experts, scientists, specialists</a:t>
            </a:r>
            <a:endParaRPr lang="ru-RU" dirty="0"/>
          </a:p>
        </p:txBody>
      </p:sp>
      <p:cxnSp>
        <p:nvCxnSpPr>
          <p:cNvPr id="72" name="Прямая соединительная линия 71"/>
          <p:cNvCxnSpPr>
            <a:stCxn id="19" idx="1"/>
            <a:endCxn id="32" idx="2"/>
          </p:cNvCxnSpPr>
          <p:nvPr/>
        </p:nvCxnSpPr>
        <p:spPr>
          <a:xfrm flipH="1" flipV="1">
            <a:off x="4566739" y="1657350"/>
            <a:ext cx="1947" cy="15401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5"/>
          <p:cNvSpPr txBox="1">
            <a:spLocks/>
          </p:cNvSpPr>
          <p:nvPr/>
        </p:nvSpPr>
        <p:spPr>
          <a:xfrm>
            <a:off x="1947863" y="0"/>
            <a:ext cx="6098857" cy="881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ea typeface="+mn-ea"/>
                <a:cs typeface="Arial" pitchFamily="34" charset="0"/>
              </a:rPr>
              <a:t>Organisation</a:t>
            </a:r>
            <a:endParaRPr lang="ru-RU" sz="2400" dirty="0">
              <a:solidFill>
                <a:srgbClr val="0066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 flipV="1">
            <a:off x="2585196" y="2491744"/>
            <a:ext cx="0" cy="181976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6542980" y="2479717"/>
            <a:ext cx="0" cy="193261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Рисунок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09" y="3211024"/>
            <a:ext cx="2135101" cy="1601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388937" y="4812350"/>
            <a:ext cx="8674100" cy="3173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7" algn="ctr" fontAlgn="base">
              <a:lnSpc>
                <a:spcPct val="114000"/>
              </a:lnSpc>
              <a:spcAft>
                <a:spcPct val="0"/>
              </a:spcAft>
              <a:defRPr/>
            </a:pPr>
            <a:r>
              <a:rPr lang="en-US" sz="1400" dirty="0" smtClean="0">
                <a:solidFill>
                  <a:srgbClr val="006600"/>
                </a:solidFill>
              </a:rPr>
              <a:t>Contract Relationship</a:t>
            </a:r>
            <a:endParaRPr lang="ru-RU" sz="1400" dirty="0">
              <a:solidFill>
                <a:srgbClr val="0066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5134221" y="5190351"/>
            <a:ext cx="3458498" cy="799917"/>
          </a:xfrm>
          <a:prstGeom prst="ellipse">
            <a:avLst/>
          </a:prstGeom>
          <a:solidFill>
            <a:srgbClr val="DAFADE"/>
          </a:solidFill>
          <a:ln w="19050" algn="ctr">
            <a:solidFill>
              <a:srgbClr val="00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ru-RU" sz="1400" dirty="0">
              <a:solidFill>
                <a:srgbClr val="006600"/>
              </a:solidFill>
              <a:latin typeface="Arial" charset="0"/>
              <a:cs typeface="Arial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26066" y="5935592"/>
            <a:ext cx="3486371" cy="799917"/>
          </a:xfrm>
          <a:prstGeom prst="ellipse">
            <a:avLst/>
          </a:prstGeom>
          <a:solidFill>
            <a:srgbClr val="DAFADE"/>
          </a:solidFill>
          <a:ln w="19050" algn="ctr">
            <a:solidFill>
              <a:srgbClr val="006600"/>
            </a:solidFill>
            <a:round/>
            <a:headEnd/>
            <a:tailEnd/>
          </a:ln>
        </p:spPr>
        <p:txBody>
          <a:bodyPr anchor="ctr"/>
          <a:lstStyle/>
          <a:p>
            <a:pPr marL="450850"/>
            <a:r>
              <a:rPr lang="en-US" sz="1400" dirty="0" smtClean="0">
                <a:solidFill>
                  <a:srgbClr val="006600"/>
                </a:solidFill>
              </a:rPr>
              <a:t>Universities, </a:t>
            </a:r>
          </a:p>
          <a:p>
            <a:pPr marL="450850"/>
            <a:r>
              <a:rPr lang="en-US" sz="1400" dirty="0" smtClean="0">
                <a:solidFill>
                  <a:srgbClr val="006600"/>
                </a:solidFill>
              </a:rPr>
              <a:t>cooperation </a:t>
            </a:r>
          </a:p>
          <a:p>
            <a:pPr marL="450850"/>
            <a:r>
              <a:rPr lang="en-US" sz="1400" dirty="0" smtClean="0">
                <a:solidFill>
                  <a:srgbClr val="006600"/>
                </a:solidFill>
              </a:rPr>
              <a:t>agreements</a:t>
            </a:r>
          </a:p>
        </p:txBody>
      </p:sp>
      <p:sp>
        <p:nvSpPr>
          <p:cNvPr id="25" name="Овал 24"/>
          <p:cNvSpPr/>
          <p:nvPr/>
        </p:nvSpPr>
        <p:spPr>
          <a:xfrm>
            <a:off x="526066" y="5251010"/>
            <a:ext cx="3052860" cy="799917"/>
          </a:xfrm>
          <a:prstGeom prst="ellipse">
            <a:avLst/>
          </a:prstGeom>
          <a:solidFill>
            <a:srgbClr val="DAFADE"/>
          </a:solidFill>
          <a:ln w="19050" algn="ctr">
            <a:solidFill>
              <a:srgbClr val="00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ru-RU" sz="1400" dirty="0">
              <a:solidFill>
                <a:srgbClr val="006600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5134221" y="5945238"/>
            <a:ext cx="3458498" cy="799917"/>
          </a:xfrm>
          <a:prstGeom prst="ellipse">
            <a:avLst/>
          </a:prstGeom>
          <a:solidFill>
            <a:srgbClr val="DAFADE"/>
          </a:solidFill>
          <a:ln w="19050" algn="ctr">
            <a:solidFill>
              <a:srgbClr val="00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ru-RU" sz="1400" dirty="0">
              <a:solidFill>
                <a:srgbClr val="0066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2627212" y="5305416"/>
            <a:ext cx="3616900" cy="1369704"/>
          </a:xfrm>
          <a:prstGeom prst="ellipse">
            <a:avLst/>
          </a:prstGeom>
          <a:solidFill>
            <a:srgbClr val="FFFF99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vert="horz" anchor="ctr"/>
          <a:lstStyle/>
          <a:p>
            <a:pPr algn="ctr">
              <a:spcBef>
                <a:spcPct val="25000"/>
              </a:spcBef>
            </a:pPr>
            <a:r>
              <a:rPr lang="en-US" sz="1800" dirty="0" smtClean="0">
                <a:solidFill>
                  <a:srgbClr val="006600"/>
                </a:solidFill>
                <a:latin typeface="Arial" charset="0"/>
                <a:cs typeface="Arial" charset="0"/>
              </a:rPr>
              <a:t>Youth Section Program</a:t>
            </a:r>
            <a:endParaRPr lang="ru-RU" sz="1800" dirty="0">
              <a:solidFill>
                <a:srgbClr val="006600"/>
              </a:solidFill>
              <a:latin typeface="Arial" charset="0"/>
              <a:cs typeface="Arial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529" y="5945238"/>
            <a:ext cx="1755879" cy="7806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722" y="5201781"/>
            <a:ext cx="780614" cy="6687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955" y="5305416"/>
            <a:ext cx="495082" cy="62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0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35FC49-39AB-4946-A4E1-63A0718C0545}" type="slidenum">
              <a:rPr lang="ru-RU">
                <a:solidFill>
                  <a:srgbClr val="006600"/>
                </a:solidFill>
              </a:rPr>
              <a:pPr/>
              <a:t>5</a:t>
            </a:fld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16" name="Rectangle 5"/>
          <p:cNvSpPr txBox="1">
            <a:spLocks/>
          </p:cNvSpPr>
          <p:nvPr/>
        </p:nvSpPr>
        <p:spPr>
          <a:xfrm>
            <a:off x="1615045" y="-1"/>
            <a:ext cx="6709558" cy="892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ea typeface="+mn-ea"/>
                <a:cs typeface="Arial" pitchFamily="34" charset="0"/>
              </a:rPr>
              <a:t>Information Activities</a:t>
            </a:r>
            <a:endParaRPr lang="ru-RU" sz="2400" dirty="0">
              <a:solidFill>
                <a:srgbClr val="0066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98071" y="1045028"/>
            <a:ext cx="9045929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82563" indent="-182563"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smtClean="0">
                <a:solidFill>
                  <a:srgbClr val="006600"/>
                </a:solidFill>
              </a:rPr>
              <a:t>Web-page of the RNC CIGRE Youth Section:</a:t>
            </a:r>
            <a:r>
              <a:rPr lang="ru-RU" sz="1800" dirty="0">
                <a:solidFill>
                  <a:srgbClr val="006600"/>
                </a:solidFill>
              </a:rPr>
              <a:t>	РНК СИГРЭ </a:t>
            </a:r>
            <a:r>
              <a:rPr lang="en-US" sz="1800" dirty="0" smtClean="0">
                <a:solidFill>
                  <a:srgbClr val="006600"/>
                </a:solidFill>
              </a:rPr>
              <a:t>at: </a:t>
            </a:r>
            <a:r>
              <a:rPr lang="en-US" sz="1800" dirty="0" smtClean="0">
                <a:solidFill>
                  <a:srgbClr val="006600"/>
                </a:solidFill>
                <a:hlinkClick r:id="rId2"/>
              </a:rPr>
              <a:t>http</a:t>
            </a:r>
            <a:r>
              <a:rPr lang="en-US" sz="1800" dirty="0">
                <a:solidFill>
                  <a:srgbClr val="006600"/>
                </a:solidFill>
                <a:hlinkClick r:id="rId2"/>
              </a:rPr>
              <a:t>://cigre.ru/rnk/youth</a:t>
            </a:r>
            <a:r>
              <a:rPr lang="en-US" sz="1800" dirty="0" smtClean="0">
                <a:solidFill>
                  <a:srgbClr val="006600"/>
                </a:solidFill>
                <a:hlinkClick r:id="rId2"/>
              </a:rPr>
              <a:t>/</a:t>
            </a:r>
            <a:r>
              <a:rPr lang="en-US" sz="1800" dirty="0" smtClean="0">
                <a:solidFill>
                  <a:srgbClr val="006600"/>
                </a:solidFill>
              </a:rPr>
              <a:t> </a:t>
            </a:r>
            <a:endParaRPr lang="ru-RU" sz="1800" dirty="0">
              <a:solidFill>
                <a:srgbClr val="006600"/>
              </a:solidFill>
            </a:endParaRPr>
          </a:p>
          <a:p>
            <a:pPr marL="182563" indent="-182563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800" dirty="0" smtClean="0">
                <a:solidFill>
                  <a:srgbClr val="006600"/>
                </a:solidFill>
              </a:rPr>
              <a:t>Publications: reports on activities within </a:t>
            </a:r>
            <a:r>
              <a:rPr lang="ru-RU" sz="1800" dirty="0" smtClean="0">
                <a:solidFill>
                  <a:srgbClr val="006600"/>
                </a:solidFill>
              </a:rPr>
              <a:t> </a:t>
            </a:r>
            <a:endParaRPr lang="ru-RU" sz="1800" dirty="0">
              <a:solidFill>
                <a:srgbClr val="006600"/>
              </a:solidFill>
            </a:endParaRPr>
          </a:p>
          <a:p>
            <a:pPr marL="182563" indent="-182563">
              <a:spcBef>
                <a:spcPts val="0"/>
              </a:spcBef>
            </a:pPr>
            <a:r>
              <a:rPr lang="ru-RU" sz="1800" dirty="0">
                <a:solidFill>
                  <a:srgbClr val="006600"/>
                </a:solidFill>
              </a:rPr>
              <a:t>	</a:t>
            </a:r>
            <a:r>
              <a:rPr lang="en-US" sz="1800" dirty="0" smtClean="0">
                <a:solidFill>
                  <a:srgbClr val="006600"/>
                </a:solidFill>
              </a:rPr>
              <a:t>the RNC CIGRE Youth Section Program</a:t>
            </a:r>
            <a:r>
              <a:rPr lang="ru-RU" sz="1800" dirty="0" smtClean="0">
                <a:solidFill>
                  <a:srgbClr val="006600"/>
                </a:solidFill>
              </a:rPr>
              <a:t> </a:t>
            </a:r>
          </a:p>
          <a:p>
            <a:pPr marL="182563" indent="-182563">
              <a:spcBef>
                <a:spcPts val="0"/>
              </a:spcBef>
            </a:pPr>
            <a:r>
              <a:rPr lang="ru-RU" sz="1800" dirty="0">
                <a:solidFill>
                  <a:srgbClr val="006600"/>
                </a:solidFill>
              </a:rPr>
              <a:t>	</a:t>
            </a:r>
            <a:r>
              <a:rPr lang="en-US" sz="1800" dirty="0" smtClean="0">
                <a:solidFill>
                  <a:srgbClr val="006600"/>
                </a:solidFill>
              </a:rPr>
              <a:t>for </a:t>
            </a:r>
            <a:r>
              <a:rPr lang="ru-RU" sz="1800" dirty="0" smtClean="0">
                <a:solidFill>
                  <a:srgbClr val="006600"/>
                </a:solidFill>
              </a:rPr>
              <a:t>2012 </a:t>
            </a:r>
            <a:r>
              <a:rPr lang="en-US" sz="1800" dirty="0" smtClean="0">
                <a:solidFill>
                  <a:srgbClr val="006600"/>
                </a:solidFill>
              </a:rPr>
              <a:t>and</a:t>
            </a:r>
            <a:r>
              <a:rPr lang="ru-RU" sz="1800" dirty="0" smtClean="0">
                <a:solidFill>
                  <a:srgbClr val="006600"/>
                </a:solidFill>
              </a:rPr>
              <a:t> </a:t>
            </a:r>
            <a:r>
              <a:rPr lang="ru-RU" sz="1800" dirty="0">
                <a:solidFill>
                  <a:srgbClr val="006600"/>
                </a:solidFill>
              </a:rPr>
              <a:t>2013 </a:t>
            </a:r>
          </a:p>
          <a:p>
            <a:pPr marL="273050" indent="-273050">
              <a:spcBef>
                <a:spcPts val="0"/>
              </a:spcBef>
            </a:pP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273050" indent="-273050">
              <a:spcBef>
                <a:spcPts val="0"/>
              </a:spcBef>
            </a:pPr>
            <a:endParaRPr lang="ru-RU" sz="700" dirty="0" smtClean="0">
              <a:latin typeface="Arial" pitchFamily="34" charset="0"/>
              <a:cs typeface="Arial" pitchFamily="34" charset="0"/>
            </a:endParaRPr>
          </a:p>
          <a:p>
            <a:pPr marL="273050" indent="-273050">
              <a:spcBef>
                <a:spcPts val="0"/>
              </a:spcBef>
            </a:pPr>
            <a:endParaRPr lang="ru-RU" sz="700" dirty="0">
              <a:latin typeface="Arial" pitchFamily="34" charset="0"/>
              <a:cs typeface="Arial" pitchFamily="34" charset="0"/>
            </a:endParaRPr>
          </a:p>
          <a:p>
            <a:pPr marL="273050" indent="-273050">
              <a:spcBef>
                <a:spcPts val="0"/>
              </a:spcBef>
            </a:pPr>
            <a:endParaRPr lang="ru-RU" sz="700" dirty="0" smtClean="0">
              <a:latin typeface="Arial" pitchFamily="34" charset="0"/>
              <a:cs typeface="Arial" pitchFamily="34" charset="0"/>
            </a:endParaRPr>
          </a:p>
          <a:p>
            <a:pPr marL="273050" indent="-273050">
              <a:spcBef>
                <a:spcPts val="0"/>
              </a:spcBef>
            </a:pPr>
            <a:endParaRPr lang="ru-RU" sz="700" dirty="0" smtClean="0">
              <a:latin typeface="Arial" pitchFamily="34" charset="0"/>
              <a:cs typeface="Arial" pitchFamily="34" charset="0"/>
            </a:endParaRPr>
          </a:p>
          <a:p>
            <a:pPr marL="3589338" indent="-182563">
              <a:spcBef>
                <a:spcPts val="600"/>
              </a:spcBef>
              <a:buFont typeface="Wingdings" pitchFamily="2" charset="2"/>
              <a:buChar char="§"/>
              <a:tabLst>
                <a:tab pos="3587750" algn="l"/>
              </a:tabLst>
            </a:pPr>
            <a:r>
              <a:rPr lang="en-US" sz="1800" dirty="0" smtClean="0">
                <a:solidFill>
                  <a:srgbClr val="006600"/>
                </a:solidFill>
              </a:rPr>
              <a:t>Publications: issues 1,2,3,4 and 5 of RNC CIGRE Bulletin covering activities within                       the RNC CIGRE Youth Section Program</a:t>
            </a:r>
            <a:endParaRPr lang="en-US" sz="1800" dirty="0">
              <a:solidFill>
                <a:srgbClr val="006600"/>
              </a:solidFill>
            </a:endParaRPr>
          </a:p>
          <a:p>
            <a:pPr marL="3589338" indent="-182563">
              <a:spcBef>
                <a:spcPts val="600"/>
              </a:spcBef>
              <a:buFont typeface="Wingdings" pitchFamily="2" charset="2"/>
              <a:buChar char="§"/>
              <a:tabLst>
                <a:tab pos="3587750" algn="l"/>
              </a:tabLst>
            </a:pPr>
            <a:r>
              <a:rPr lang="en-US" sz="1800" dirty="0" smtClean="0">
                <a:solidFill>
                  <a:srgbClr val="006600"/>
                </a:solidFill>
              </a:rPr>
              <a:t>8 videos on activities within the RNC CIGRE Youth Section Program </a:t>
            </a:r>
            <a:endParaRPr lang="ru-RU" sz="1800" dirty="0">
              <a:solidFill>
                <a:srgbClr val="006600"/>
              </a:solidFill>
            </a:endParaRPr>
          </a:p>
          <a:p>
            <a:pPr marL="3589338" indent="-182563">
              <a:spcBef>
                <a:spcPts val="600"/>
              </a:spcBef>
              <a:buFont typeface="Wingdings" pitchFamily="2" charset="2"/>
              <a:buChar char="§"/>
              <a:tabLst>
                <a:tab pos="3587750" algn="l"/>
              </a:tabLst>
            </a:pPr>
            <a:r>
              <a:rPr lang="ru-RU" sz="1800" dirty="0" smtClean="0">
                <a:solidFill>
                  <a:srgbClr val="006600"/>
                </a:solidFill>
              </a:rPr>
              <a:t>7</a:t>
            </a:r>
            <a:r>
              <a:rPr lang="en-GB" sz="1800" dirty="0" smtClean="0">
                <a:solidFill>
                  <a:srgbClr val="006600"/>
                </a:solidFill>
              </a:rPr>
              <a:t>5</a:t>
            </a:r>
            <a:r>
              <a:rPr lang="ru-RU" sz="1800" dirty="0" smtClean="0">
                <a:solidFill>
                  <a:srgbClr val="006600"/>
                </a:solidFill>
              </a:rPr>
              <a:t> </a:t>
            </a:r>
            <a:r>
              <a:rPr lang="en-US" sz="1800" dirty="0" smtClean="0">
                <a:solidFill>
                  <a:srgbClr val="006600"/>
                </a:solidFill>
              </a:rPr>
              <a:t>press-releases on activities within                           the RNC CIGRE Youth Section Program </a:t>
            </a:r>
            <a:endParaRPr lang="ru-RU" sz="1800" dirty="0" smtClean="0">
              <a:solidFill>
                <a:srgbClr val="006600"/>
              </a:solidFill>
            </a:endParaRPr>
          </a:p>
          <a:p>
            <a:pPr marL="3589338" indent="-182563">
              <a:spcBef>
                <a:spcPts val="600"/>
              </a:spcBef>
              <a:buFont typeface="Wingdings" pitchFamily="2" charset="2"/>
              <a:buChar char="§"/>
              <a:tabLst>
                <a:tab pos="3587750" algn="l"/>
              </a:tabLst>
            </a:pPr>
            <a:r>
              <a:rPr lang="en-US" sz="1800" dirty="0" smtClean="0">
                <a:solidFill>
                  <a:srgbClr val="006600"/>
                </a:solidFill>
              </a:rPr>
              <a:t>8 regulations on activities within the RNC CIGRE Youth Section Program</a:t>
            </a:r>
            <a:endParaRPr lang="ru-RU" sz="1800" dirty="0">
              <a:solidFill>
                <a:srgbClr val="0066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6" t="10000" r="13221" b="5220"/>
          <a:stretch/>
        </p:blipFill>
        <p:spPr bwMode="auto">
          <a:xfrm>
            <a:off x="5583471" y="1045028"/>
            <a:ext cx="3429897" cy="217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"/>
          <a:stretch/>
        </p:blipFill>
        <p:spPr>
          <a:xfrm rot="20678462">
            <a:off x="309481" y="4095379"/>
            <a:ext cx="1789025" cy="25781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2"/>
          <a:stretch/>
        </p:blipFill>
        <p:spPr>
          <a:xfrm rot="1489058">
            <a:off x="1331595" y="3740732"/>
            <a:ext cx="1805940" cy="25779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" r="2057"/>
          <a:stretch/>
        </p:blipFill>
        <p:spPr>
          <a:xfrm>
            <a:off x="827813" y="3000837"/>
            <a:ext cx="1885951" cy="267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2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35FC49-39AB-4946-A4E1-63A0718C0545}" type="slidenum">
              <a:rPr lang="ru-RU">
                <a:solidFill>
                  <a:srgbClr val="006600"/>
                </a:solidFill>
              </a:rPr>
              <a:pPr/>
              <a:t>6</a:t>
            </a:fld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16" name="Rectangle 5"/>
          <p:cNvSpPr txBox="1">
            <a:spLocks/>
          </p:cNvSpPr>
          <p:nvPr/>
        </p:nvSpPr>
        <p:spPr>
          <a:xfrm>
            <a:off x="1947863" y="-1"/>
            <a:ext cx="5938837" cy="892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ea typeface="+mn-ea"/>
                <a:cs typeface="Arial" pitchFamily="34" charset="0"/>
              </a:rPr>
              <a:t>Events</a:t>
            </a:r>
            <a:endParaRPr lang="ru-RU" sz="2400" dirty="0">
              <a:solidFill>
                <a:srgbClr val="0066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110818" y="900614"/>
            <a:ext cx="8823587" cy="5794375"/>
          </a:xfrm>
          <a:prstGeom prst="rect">
            <a:avLst/>
          </a:prstGeom>
          <a:solidFill>
            <a:schemeClr val="bg1">
              <a:lumMod val="95000"/>
              <a:alpha val="42000"/>
            </a:schemeClr>
          </a:solidFill>
          <a:ln w="9525" algn="ctr">
            <a:noFill/>
            <a:round/>
            <a:headEnd/>
            <a:tailEnd/>
          </a:ln>
          <a:extLst/>
        </p:spPr>
        <p:txBody>
          <a:bodyPr/>
          <a:lstStyle/>
          <a:p>
            <a:pPr marL="354013" lvl="7" algn="just" fontAlgn="base">
              <a:lnSpc>
                <a:spcPct val="120000"/>
              </a:lnSpc>
              <a:spcAft>
                <a:spcPct val="0"/>
              </a:spcAft>
              <a:defRPr/>
            </a:pPr>
            <a:r>
              <a:rPr lang="en-US" sz="1500" dirty="0" smtClean="0">
                <a:solidFill>
                  <a:srgbClr val="990000"/>
                </a:solidFill>
              </a:rPr>
              <a:t>Twenty three (23) events took place in </a:t>
            </a:r>
            <a:r>
              <a:rPr lang="ru-RU" sz="1500" dirty="0" smtClean="0">
                <a:solidFill>
                  <a:srgbClr val="990000"/>
                </a:solidFill>
              </a:rPr>
              <a:t>2012-2014</a:t>
            </a:r>
            <a:r>
              <a:rPr lang="en-US" sz="1500" dirty="0" smtClean="0">
                <a:solidFill>
                  <a:srgbClr val="990000"/>
                </a:solidFill>
              </a:rPr>
              <a:t> including 3 international events. The total of over 3,500 Russian and foreign students and young engineers from grid and generating companies has taken part in the events:</a:t>
            </a:r>
            <a:endParaRPr lang="ru-RU" sz="1500" dirty="0">
              <a:solidFill>
                <a:srgbClr val="990000"/>
              </a:solidFill>
            </a:endParaRPr>
          </a:p>
          <a:p>
            <a:pPr marL="720725" lvl="7" indent="-274638" algn="just" fontAlgn="base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dirty="0" smtClean="0">
                <a:solidFill>
                  <a:srgbClr val="006600"/>
                </a:solidFill>
              </a:rPr>
              <a:t>Quizzes</a:t>
            </a:r>
            <a:endParaRPr lang="ru-RU" sz="1500" dirty="0" smtClean="0">
              <a:solidFill>
                <a:srgbClr val="006600"/>
              </a:solidFill>
            </a:endParaRPr>
          </a:p>
          <a:p>
            <a:pPr marL="720725" lvl="7" indent="-274638" algn="just" fontAlgn="base">
              <a:lnSpc>
                <a:spcPct val="120000"/>
              </a:lnSpc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dirty="0" smtClean="0">
                <a:solidFill>
                  <a:srgbClr val="006600"/>
                </a:solidFill>
              </a:rPr>
              <a:t>Academic competitions</a:t>
            </a:r>
            <a:endParaRPr lang="ru-RU" sz="1500" dirty="0" smtClean="0">
              <a:solidFill>
                <a:srgbClr val="006600"/>
              </a:solidFill>
            </a:endParaRPr>
          </a:p>
          <a:p>
            <a:pPr marL="720725" lvl="7" indent="-274638" algn="just" fontAlgn="base">
              <a:lnSpc>
                <a:spcPct val="120000"/>
              </a:lnSpc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dirty="0" smtClean="0">
                <a:solidFill>
                  <a:srgbClr val="006600"/>
                </a:solidFill>
              </a:rPr>
              <a:t>Conferences</a:t>
            </a:r>
            <a:endParaRPr lang="ru-RU" sz="1500" dirty="0">
              <a:solidFill>
                <a:srgbClr val="006600"/>
              </a:solidFill>
            </a:endParaRPr>
          </a:p>
          <a:p>
            <a:pPr marL="720725" lvl="7" indent="-274638" algn="just" fontAlgn="base">
              <a:lnSpc>
                <a:spcPct val="120000"/>
              </a:lnSpc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dirty="0" smtClean="0">
                <a:solidFill>
                  <a:srgbClr val="006600"/>
                </a:solidFill>
              </a:rPr>
              <a:t>Forums</a:t>
            </a:r>
            <a:endParaRPr lang="ru-RU" sz="1500" dirty="0">
              <a:solidFill>
                <a:srgbClr val="006600"/>
              </a:solidFill>
            </a:endParaRPr>
          </a:p>
          <a:p>
            <a:pPr marL="720725" lvl="7" indent="-274638" algn="just" fontAlgn="base">
              <a:lnSpc>
                <a:spcPct val="120000"/>
              </a:lnSpc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dirty="0" smtClean="0">
                <a:solidFill>
                  <a:srgbClr val="006600"/>
                </a:solidFill>
              </a:rPr>
              <a:t>Case competitions</a:t>
            </a:r>
            <a:endParaRPr lang="ru-RU" sz="1500" dirty="0">
              <a:solidFill>
                <a:srgbClr val="006600"/>
              </a:solidFill>
            </a:endParaRPr>
          </a:p>
          <a:p>
            <a:pPr marL="720725" lvl="7" indent="-274638" algn="just" fontAlgn="base">
              <a:lnSpc>
                <a:spcPct val="120000"/>
              </a:lnSpc>
              <a:spcAft>
                <a:spcPct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1500" dirty="0" smtClean="0">
                <a:solidFill>
                  <a:srgbClr val="006600"/>
                </a:solidFill>
              </a:rPr>
              <a:t>Training workshops</a:t>
            </a:r>
            <a:endParaRPr lang="ru-RU" sz="1500" dirty="0">
              <a:solidFill>
                <a:srgbClr val="006600"/>
              </a:solidFill>
            </a:endParaRPr>
          </a:p>
          <a:p>
            <a:pPr marL="0" lvl="7" algn="ctr" fontAlgn="base">
              <a:lnSpc>
                <a:spcPct val="114000"/>
              </a:lnSpc>
              <a:spcAft>
                <a:spcPct val="0"/>
              </a:spcAft>
              <a:defRPr/>
            </a:pPr>
            <a:endParaRPr lang="ru-RU" sz="2000" dirty="0">
              <a:solidFill>
                <a:srgbClr val="990000"/>
              </a:solidFill>
            </a:endParaRPr>
          </a:p>
          <a:p>
            <a:pPr marL="0" lvl="7" algn="ctr" fontAlgn="base">
              <a:lnSpc>
                <a:spcPct val="114000"/>
              </a:lnSpc>
              <a:spcAft>
                <a:spcPct val="0"/>
              </a:spcAft>
              <a:defRPr/>
            </a:pPr>
            <a:endParaRPr lang="ru-RU" sz="2000" dirty="0">
              <a:solidFill>
                <a:srgbClr val="990000"/>
              </a:solidFill>
            </a:endParaRPr>
          </a:p>
          <a:p>
            <a:pPr marL="0" lvl="7" algn="ctr" fontAlgn="base">
              <a:lnSpc>
                <a:spcPct val="114000"/>
              </a:lnSpc>
              <a:spcAft>
                <a:spcPct val="0"/>
              </a:spcAft>
              <a:defRPr/>
            </a:pPr>
            <a:endParaRPr lang="ru-RU" sz="2000" dirty="0">
              <a:solidFill>
                <a:srgbClr val="990000"/>
              </a:solidFill>
            </a:endParaRPr>
          </a:p>
          <a:p>
            <a:pPr marL="0" lvl="7" algn="ctr" fontAlgn="base">
              <a:lnSpc>
                <a:spcPct val="114000"/>
              </a:lnSpc>
              <a:spcAft>
                <a:spcPct val="0"/>
              </a:spcAft>
              <a:defRPr/>
            </a:pPr>
            <a:endParaRPr lang="ru-RU" sz="2000" dirty="0">
              <a:solidFill>
                <a:srgbClr val="990000"/>
              </a:solidFill>
            </a:endParaRPr>
          </a:p>
          <a:p>
            <a:pPr marL="0" lvl="7" algn="ctr" fontAlgn="base">
              <a:lnSpc>
                <a:spcPct val="114000"/>
              </a:lnSpc>
              <a:spcAft>
                <a:spcPct val="0"/>
              </a:spcAft>
              <a:defRPr/>
            </a:pPr>
            <a:endParaRPr lang="ru-RU" sz="2000" dirty="0">
              <a:solidFill>
                <a:srgbClr val="990000"/>
              </a:solidFill>
            </a:endParaRPr>
          </a:p>
          <a:p>
            <a:pPr marL="0" lvl="7" algn="ctr" fontAlgn="base">
              <a:lnSpc>
                <a:spcPct val="114000"/>
              </a:lnSpc>
              <a:spcAft>
                <a:spcPct val="0"/>
              </a:spcAft>
              <a:defRPr/>
            </a:pPr>
            <a:endParaRPr lang="ru-RU" sz="2000" dirty="0">
              <a:solidFill>
                <a:srgbClr val="990000"/>
              </a:solidFill>
            </a:endParaRPr>
          </a:p>
          <a:p>
            <a:pPr marL="0" lvl="7" algn="ctr" fontAlgn="base">
              <a:lnSpc>
                <a:spcPct val="114000"/>
              </a:lnSpc>
              <a:spcAft>
                <a:spcPct val="0"/>
              </a:spcAft>
              <a:defRPr/>
            </a:pPr>
            <a:endParaRPr lang="ru-RU" sz="2000" dirty="0">
              <a:solidFill>
                <a:srgbClr val="990000"/>
              </a:solidFill>
            </a:endParaRPr>
          </a:p>
          <a:p>
            <a:pPr marL="0" lvl="7" algn="ctr" fontAlgn="base">
              <a:lnSpc>
                <a:spcPct val="114000"/>
              </a:lnSpc>
              <a:spcAft>
                <a:spcPct val="0"/>
              </a:spcAft>
              <a:defRPr/>
            </a:pPr>
            <a:endParaRPr lang="ru-RU" sz="1400" dirty="0" smtClean="0">
              <a:solidFill>
                <a:srgbClr val="0066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9" y="3815203"/>
            <a:ext cx="5907539" cy="2923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15" descr="http://cigre.ru/rnk/youth/photo_reports/energy-2014/e_2/big/DSC_76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63"/>
          <a:stretch/>
        </p:blipFill>
        <p:spPr bwMode="auto">
          <a:xfrm>
            <a:off x="6265531" y="3893024"/>
            <a:ext cx="2685882" cy="2845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2" b="14557"/>
          <a:stretch/>
        </p:blipFill>
        <p:spPr>
          <a:xfrm>
            <a:off x="4904139" y="1865361"/>
            <a:ext cx="4030267" cy="1949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427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0" t="10148" r="30308" b="14157"/>
          <a:stretch/>
        </p:blipFill>
        <p:spPr bwMode="auto">
          <a:xfrm>
            <a:off x="2057973" y="929094"/>
            <a:ext cx="5069567" cy="584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35FC49-39AB-4946-A4E1-63A0718C0545}" type="slidenum">
              <a:rPr lang="ru-RU">
                <a:solidFill>
                  <a:srgbClr val="006600"/>
                </a:solidFill>
              </a:rPr>
              <a:pPr/>
              <a:t>7</a:t>
            </a:fld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16" name="Rectangle 5"/>
          <p:cNvSpPr txBox="1">
            <a:spLocks/>
          </p:cNvSpPr>
          <p:nvPr/>
        </p:nvSpPr>
        <p:spPr>
          <a:xfrm>
            <a:off x="1399223" y="-1"/>
            <a:ext cx="7196137" cy="8926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ea typeface="+mn-ea"/>
                <a:cs typeface="Arial" pitchFamily="34" charset="0"/>
              </a:rPr>
              <a:t>International Students Electric Power Engineering Competition</a:t>
            </a:r>
            <a:endParaRPr lang="ru-RU" sz="2400" dirty="0">
              <a:solidFill>
                <a:srgbClr val="0066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1931672" y="917664"/>
            <a:ext cx="5322173" cy="5881418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  <a:alpha val="91000"/>
                </a:schemeClr>
              </a:gs>
              <a:gs pos="100000">
                <a:schemeClr val="bg1">
                  <a:lumMod val="95000"/>
                  <a:alpha val="82000"/>
                </a:schemeClr>
              </a:gs>
            </a:gsLst>
            <a:lin ang="5400000" scaled="0"/>
          </a:gradFill>
          <a:ln>
            <a:noFill/>
          </a:ln>
          <a:extLst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solidFill>
                  <a:srgbClr val="990000"/>
                </a:solidFill>
              </a:rPr>
              <a:t>International Students Electric Power Engineering Competition is an annual event welcoming </a:t>
            </a:r>
            <a:r>
              <a:rPr lang="ru-RU" sz="1600" dirty="0" smtClean="0">
                <a:solidFill>
                  <a:srgbClr val="990000"/>
                </a:solidFill>
              </a:rPr>
              <a:t>1</a:t>
            </a:r>
            <a:r>
              <a:rPr lang="en-GB" sz="1600" dirty="0" smtClean="0">
                <a:solidFill>
                  <a:srgbClr val="990000"/>
                </a:solidFill>
              </a:rPr>
              <a:t>31</a:t>
            </a:r>
            <a:r>
              <a:rPr lang="en-US" sz="1600" dirty="0" smtClean="0">
                <a:solidFill>
                  <a:srgbClr val="990000"/>
                </a:solidFill>
              </a:rPr>
              <a:t> students from 19 technical universities of Russia, Kazakhstan, Belarus and Ukraine.</a:t>
            </a:r>
            <a:r>
              <a:rPr lang="ru-RU" sz="1600" dirty="0" smtClean="0">
                <a:solidFill>
                  <a:srgbClr val="990000"/>
                </a:solidFill>
              </a:rPr>
              <a:t> </a:t>
            </a:r>
            <a:r>
              <a:rPr lang="en-US" sz="1600" dirty="0" smtClean="0">
                <a:solidFill>
                  <a:srgbClr val="990000"/>
                </a:solidFill>
              </a:rPr>
              <a:t>The competition of </a:t>
            </a:r>
            <a:r>
              <a:rPr lang="ru-RU" sz="1600" dirty="0" smtClean="0">
                <a:solidFill>
                  <a:srgbClr val="990000"/>
                </a:solidFill>
              </a:rPr>
              <a:t>2013</a:t>
            </a:r>
            <a:r>
              <a:rPr lang="en-US" sz="1600" dirty="0" smtClean="0">
                <a:solidFill>
                  <a:srgbClr val="990000"/>
                </a:solidFill>
              </a:rPr>
              <a:t> took place </a:t>
            </a:r>
            <a:r>
              <a:rPr lang="en-US" sz="1600" dirty="0">
                <a:solidFill>
                  <a:srgbClr val="990000"/>
                </a:solidFill>
              </a:rPr>
              <a:t>i</a:t>
            </a:r>
            <a:r>
              <a:rPr lang="en-US" sz="1600" dirty="0" smtClean="0">
                <a:solidFill>
                  <a:srgbClr val="990000"/>
                </a:solidFill>
              </a:rPr>
              <a:t>n November </a:t>
            </a:r>
            <a:r>
              <a:rPr lang="ru-RU" sz="1600" dirty="0" smtClean="0">
                <a:solidFill>
                  <a:srgbClr val="990000"/>
                </a:solidFill>
              </a:rPr>
              <a:t>15-17</a:t>
            </a:r>
            <a:endParaRPr lang="ru-RU" sz="1600" dirty="0">
              <a:solidFill>
                <a:srgbClr val="990000"/>
              </a:solidFill>
            </a:endParaRP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solidFill>
                  <a:srgbClr val="990000"/>
                </a:solidFill>
              </a:rPr>
              <a:t>Winners</a:t>
            </a:r>
            <a:r>
              <a:rPr lang="ru-RU" sz="1600" dirty="0" smtClean="0">
                <a:solidFill>
                  <a:srgbClr val="990000"/>
                </a:solidFill>
              </a:rPr>
              <a:t>: </a:t>
            </a:r>
            <a:endParaRPr lang="ru-RU" sz="1600" dirty="0">
              <a:solidFill>
                <a:srgbClr val="990000"/>
              </a:solidFill>
            </a:endParaRPr>
          </a:p>
          <a:p>
            <a:pPr marL="400050" indent="-40005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1600" dirty="0" smtClean="0">
                <a:solidFill>
                  <a:srgbClr val="990000"/>
                </a:solidFill>
              </a:rPr>
              <a:t>Team of the Ivanovo State Power Engineering University</a:t>
            </a:r>
            <a:endParaRPr lang="ru-RU" sz="1600" dirty="0">
              <a:solidFill>
                <a:srgbClr val="990000"/>
              </a:solidFill>
            </a:endParaRPr>
          </a:p>
          <a:p>
            <a:pPr marL="400050" indent="-40005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1600" dirty="0" smtClean="0">
                <a:solidFill>
                  <a:srgbClr val="990000"/>
                </a:solidFill>
              </a:rPr>
              <a:t>Teams of the South Ural State University and the Ulyanovsk State Technical University</a:t>
            </a:r>
            <a:endParaRPr lang="ru-RU" sz="1600" dirty="0">
              <a:solidFill>
                <a:srgbClr val="990000"/>
              </a:solidFill>
            </a:endParaRPr>
          </a:p>
          <a:p>
            <a:pPr marL="400050" indent="-40005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romanUcPeriod"/>
            </a:pPr>
            <a:r>
              <a:rPr lang="en-US" sz="1600" dirty="0" smtClean="0">
                <a:solidFill>
                  <a:srgbClr val="990000"/>
                </a:solidFill>
              </a:rPr>
              <a:t>Teams of Novosibirsk State Technical University, the Belarusian National Technical University, and the National Research University “Moscow Power Engineering Institute” (MPEI)</a:t>
            </a:r>
            <a:endParaRPr lang="ru-RU" sz="1600" dirty="0">
              <a:solidFill>
                <a:srgbClr val="990000"/>
              </a:solidFill>
            </a:endParaRP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endParaRPr lang="en-US" sz="1400" dirty="0">
              <a:solidFill>
                <a:srgbClr val="006600"/>
              </a:solidFill>
            </a:endParaRP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endParaRPr lang="en-GB" sz="1400" dirty="0" smtClean="0">
              <a:solidFill>
                <a:srgbClr val="006600"/>
              </a:solidFill>
            </a:endParaRP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endParaRPr lang="ru-RU" sz="1400" dirty="0" smtClean="0">
              <a:solidFill>
                <a:srgbClr val="006600"/>
              </a:solidFill>
            </a:endParaRP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endParaRPr lang="ru-RU" sz="1400" dirty="0">
              <a:solidFill>
                <a:srgbClr val="006600"/>
              </a:solidFill>
            </a:endParaRP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</a:pPr>
            <a:endParaRPr lang="ru-RU" sz="1050" dirty="0" smtClean="0">
              <a:solidFill>
                <a:srgbClr val="0066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3" y="2076539"/>
            <a:ext cx="1857960" cy="12004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846" y="2031027"/>
            <a:ext cx="1857960" cy="120042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3845" y="5511031"/>
            <a:ext cx="1857960" cy="126259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845" y="3155353"/>
            <a:ext cx="1857960" cy="123692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845" y="4269718"/>
            <a:ext cx="1857960" cy="123692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3" y="5480551"/>
            <a:ext cx="1863089" cy="130598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3"/>
          <a:stretch/>
        </p:blipFill>
        <p:spPr>
          <a:xfrm>
            <a:off x="68583" y="917664"/>
            <a:ext cx="1863088" cy="115653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89"/>
          <a:stretch/>
        </p:blipFill>
        <p:spPr>
          <a:xfrm>
            <a:off x="7253846" y="917664"/>
            <a:ext cx="1857960" cy="1113363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2"/>
          <a:stretch/>
        </p:blipFill>
        <p:spPr>
          <a:xfrm>
            <a:off x="68583" y="4295807"/>
            <a:ext cx="1863089" cy="118474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65"/>
          <a:stretch/>
        </p:blipFill>
        <p:spPr>
          <a:xfrm>
            <a:off x="68583" y="3185229"/>
            <a:ext cx="1857960" cy="111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8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35FC49-39AB-4946-A4E1-63A0718C0545}" type="slidenum">
              <a:rPr lang="ru-RU">
                <a:solidFill>
                  <a:srgbClr val="006600"/>
                </a:solidFill>
              </a:rPr>
              <a:pPr/>
              <a:t>8</a:t>
            </a:fld>
            <a:endParaRPr lang="ru-RU" dirty="0">
              <a:solidFill>
                <a:srgbClr val="006600"/>
              </a:solidFill>
            </a:endParaRPr>
          </a:p>
        </p:txBody>
      </p:sp>
      <p:sp>
        <p:nvSpPr>
          <p:cNvPr id="16" name="Rectangle 5"/>
          <p:cNvSpPr txBox="1">
            <a:spLocks/>
          </p:cNvSpPr>
          <p:nvPr/>
        </p:nvSpPr>
        <p:spPr>
          <a:xfrm>
            <a:off x="1399223" y="-1"/>
            <a:ext cx="6887527" cy="8926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ea typeface="+mn-ea"/>
                <a:cs typeface="Arial" pitchFamily="34" charset="0"/>
              </a:rPr>
              <a:t>International Scientific and Technical Conference:</a:t>
            </a:r>
            <a:endParaRPr lang="ru-RU" sz="2000" dirty="0">
              <a:solidFill>
                <a:srgbClr val="006600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r>
              <a:rPr lang="en-US" sz="2000" dirty="0" smtClean="0">
                <a:solidFill>
                  <a:srgbClr val="006600"/>
                </a:solidFill>
                <a:latin typeface="Arial" pitchFamily="34" charset="0"/>
                <a:ea typeface="+mn-ea"/>
                <a:cs typeface="Arial" pitchFamily="34" charset="0"/>
              </a:rPr>
              <a:t>“Electrical Power Engineering: viewpoint of the Young”</a:t>
            </a:r>
            <a:endParaRPr lang="ru-RU" sz="2000" dirty="0">
              <a:solidFill>
                <a:srgbClr val="0066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906612" y="975060"/>
            <a:ext cx="4247282" cy="31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2550" lvl="7" fontAlgn="base">
              <a:lnSpc>
                <a:spcPct val="105000"/>
              </a:lnSpc>
              <a:defRPr/>
            </a:pPr>
            <a:r>
              <a:rPr lang="es-ES_tradnl" sz="1400" dirty="0" smtClean="0">
                <a:solidFill>
                  <a:srgbClr val="006600"/>
                </a:solidFill>
              </a:rPr>
              <a:t>November  1</a:t>
            </a:r>
            <a:r>
              <a:rPr lang="ru-RU" sz="1400" dirty="0" smtClean="0">
                <a:solidFill>
                  <a:srgbClr val="006600"/>
                </a:solidFill>
              </a:rPr>
              <a:t>7-</a:t>
            </a:r>
            <a:r>
              <a:rPr lang="es-ES_tradnl" sz="1400" dirty="0" smtClean="0">
                <a:solidFill>
                  <a:srgbClr val="006600"/>
                </a:solidFill>
              </a:rPr>
              <a:t>1</a:t>
            </a:r>
            <a:r>
              <a:rPr lang="ru-RU" sz="1400" dirty="0" smtClean="0">
                <a:solidFill>
                  <a:srgbClr val="006600"/>
                </a:solidFill>
              </a:rPr>
              <a:t>9</a:t>
            </a:r>
            <a:r>
              <a:rPr lang="en-US" sz="1400" dirty="0" smtClean="0">
                <a:solidFill>
                  <a:srgbClr val="006600"/>
                </a:solidFill>
              </a:rPr>
              <a:t>, </a:t>
            </a:r>
            <a:r>
              <a:rPr lang="ru-RU" sz="1400" dirty="0" smtClean="0">
                <a:solidFill>
                  <a:srgbClr val="006600"/>
                </a:solidFill>
              </a:rPr>
              <a:t>2010 </a:t>
            </a:r>
            <a:r>
              <a:rPr lang="ru-RU" sz="1400" dirty="0">
                <a:solidFill>
                  <a:srgbClr val="006600"/>
                </a:solidFill>
              </a:rPr>
              <a:t>– </a:t>
            </a:r>
            <a:r>
              <a:rPr lang="en-US" sz="1400" dirty="0" smtClean="0">
                <a:solidFill>
                  <a:srgbClr val="006600"/>
                </a:solidFill>
              </a:rPr>
              <a:t>UrFU, Yekaterinburg</a:t>
            </a:r>
            <a:endParaRPr lang="ru-RU" sz="1400" dirty="0" smtClean="0">
              <a:solidFill>
                <a:srgbClr val="0066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007" y="476421"/>
            <a:ext cx="3891993" cy="27799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78" b="20336"/>
          <a:stretch/>
        </p:blipFill>
        <p:spPr>
          <a:xfrm>
            <a:off x="0" y="4822827"/>
            <a:ext cx="9144000" cy="2035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www.cigre.ru/rnk/youth/egm/3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38" y="892628"/>
            <a:ext cx="708396" cy="47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cigre.ru/rnk/youth/egm/2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01" y="2615057"/>
            <a:ext cx="695478" cy="47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igre.ru/rnk/youth/egm/1.pn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10" y="3372586"/>
            <a:ext cx="1324223" cy="100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cigre.ru/rnk/youth/egm/4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82" y="1466376"/>
            <a:ext cx="708397" cy="47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www.cigre.ru/rnk/youth/egm/3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83" y="2046037"/>
            <a:ext cx="708396" cy="47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одзаголовок 6"/>
          <p:cNvSpPr txBox="1">
            <a:spLocks/>
          </p:cNvSpPr>
          <p:nvPr/>
        </p:nvSpPr>
        <p:spPr>
          <a:xfrm>
            <a:off x="5151919" y="986133"/>
            <a:ext cx="403758" cy="3824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0" tIns="0" rIns="0" bIns="0" rtlCol="0" anchor="ctr" anchorCtr="1">
            <a:noAutofit/>
          </a:bodyPr>
          <a:lstStyle>
            <a:defPPr>
              <a:defRPr lang="ru-RU"/>
            </a:defPPr>
            <a:lvl1pPr mar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2400">
                <a:solidFill>
                  <a:srgbClr val="008000"/>
                </a:solidFill>
                <a:latin typeface="Arial" pitchFamily="34" charset="0"/>
                <a:cs typeface="Arial" pitchFamily="34" charset="0"/>
              </a:defRPr>
            </a:lvl1pPr>
            <a:lvl2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2pPr>
            <a:lvl3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3pPr>
            <a:lvl4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4pPr>
            <a:lvl5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s-ES_tradnl" dirty="0"/>
              <a:t>I</a:t>
            </a:r>
            <a:endParaRPr lang="ru-RU" dirty="0"/>
          </a:p>
        </p:txBody>
      </p:sp>
      <p:sp>
        <p:nvSpPr>
          <p:cNvPr id="17" name="Подзаголовок 6"/>
          <p:cNvSpPr txBox="1">
            <a:spLocks/>
          </p:cNvSpPr>
          <p:nvPr/>
        </p:nvSpPr>
        <p:spPr>
          <a:xfrm>
            <a:off x="5151919" y="1507881"/>
            <a:ext cx="405733" cy="3897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0" tIns="0" rIns="0" bIns="0" rtlCol="0" anchor="ctr" anchorCtr="1">
            <a:noAutofit/>
          </a:bodyPr>
          <a:lstStyle>
            <a:defPPr>
              <a:defRPr lang="ru-RU"/>
            </a:defPPr>
            <a:lvl1pPr mar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2400">
                <a:solidFill>
                  <a:srgbClr val="008000"/>
                </a:solidFill>
                <a:latin typeface="Arial" pitchFamily="34" charset="0"/>
                <a:cs typeface="Arial" pitchFamily="34" charset="0"/>
              </a:defRPr>
            </a:lvl1pPr>
            <a:lvl2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2pPr>
            <a:lvl3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3pPr>
            <a:lvl4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4pPr>
            <a:lvl5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s-ES_tradnl" dirty="0"/>
              <a:t>II</a:t>
            </a:r>
            <a:endParaRPr lang="ru-RU" dirty="0"/>
          </a:p>
        </p:txBody>
      </p:sp>
      <p:sp>
        <p:nvSpPr>
          <p:cNvPr id="18" name="Подзаголовок 6"/>
          <p:cNvSpPr txBox="1">
            <a:spLocks/>
          </p:cNvSpPr>
          <p:nvPr/>
        </p:nvSpPr>
        <p:spPr>
          <a:xfrm>
            <a:off x="5153894" y="2070026"/>
            <a:ext cx="403758" cy="4150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0" tIns="0" rIns="0" bIns="0" rtlCol="0" anchor="ctr" anchorCtr="1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s-ES_tradnl" sz="24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III</a:t>
            </a:r>
            <a:endParaRPr lang="ru-RU" sz="12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одзаголовок 6"/>
          <p:cNvSpPr txBox="1">
            <a:spLocks/>
          </p:cNvSpPr>
          <p:nvPr/>
        </p:nvSpPr>
        <p:spPr>
          <a:xfrm>
            <a:off x="5153894" y="2640273"/>
            <a:ext cx="403758" cy="4507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0" tIns="0" rIns="0" bIns="0" rtlCol="0" anchor="ctr" anchorCtr="1">
            <a:noAutofit/>
          </a:bodyPr>
          <a:lstStyle>
            <a:defPPr>
              <a:defRPr lang="ru-RU"/>
            </a:defPPr>
            <a:lvl1pPr mar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2400">
                <a:solidFill>
                  <a:srgbClr val="008000"/>
                </a:solidFill>
                <a:latin typeface="Arial" pitchFamily="34" charset="0"/>
                <a:cs typeface="Arial" pitchFamily="34" charset="0"/>
              </a:defRPr>
            </a:lvl1pPr>
            <a:lvl2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2pPr>
            <a:lvl3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3pPr>
            <a:lvl4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4pPr>
            <a:lvl5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s-ES_tradnl" dirty="0"/>
              <a:t>IV</a:t>
            </a:r>
            <a:endParaRPr lang="ru-RU" dirty="0"/>
          </a:p>
        </p:txBody>
      </p:sp>
      <p:sp>
        <p:nvSpPr>
          <p:cNvPr id="21" name="Подзаголовок 6"/>
          <p:cNvSpPr txBox="1">
            <a:spLocks/>
          </p:cNvSpPr>
          <p:nvPr/>
        </p:nvSpPr>
        <p:spPr>
          <a:xfrm>
            <a:off x="2623842" y="3307489"/>
            <a:ext cx="441136" cy="4884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0" tIns="0" rIns="0" bIns="0" rtlCol="0" anchor="ctr" anchorCtr="1">
            <a:noAutofit/>
          </a:bodyPr>
          <a:lstStyle>
            <a:defPPr>
              <a:defRPr lang="ru-RU"/>
            </a:defPPr>
            <a:lvl1pPr mar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2400">
                <a:solidFill>
                  <a:srgbClr val="008000"/>
                </a:solidFill>
                <a:latin typeface="Arial" pitchFamily="34" charset="0"/>
                <a:cs typeface="Arial" pitchFamily="34" charset="0"/>
              </a:defRPr>
            </a:lvl1pPr>
            <a:lvl2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2pPr>
            <a:lvl3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3pPr>
            <a:lvl4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4pPr>
            <a:lvl5pPr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5pPr>
            <a:lvl6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6pPr>
            <a:lvl7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7pPr>
            <a:lvl8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8pPr>
            <a:lvl9pPr indent="0" algn="ctr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9pPr>
          </a:lstStyle>
          <a:p>
            <a:r>
              <a:rPr lang="es-ES_tradnl" dirty="0"/>
              <a:t>V</a:t>
            </a:r>
            <a:endParaRPr lang="ru-RU" dirty="0"/>
          </a:p>
        </p:txBody>
      </p:sp>
      <p:sp>
        <p:nvSpPr>
          <p:cNvPr id="20" name="Прямоугольник 5"/>
          <p:cNvSpPr>
            <a:spLocks noChangeArrowheads="1"/>
          </p:cNvSpPr>
          <p:nvPr/>
        </p:nvSpPr>
        <p:spPr bwMode="auto">
          <a:xfrm>
            <a:off x="1557633" y="3207473"/>
            <a:ext cx="6990289" cy="173393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0" lvl="7" algn="ctr" fontAlgn="base">
              <a:lnSpc>
                <a:spcPct val="105000"/>
              </a:lnSpc>
              <a:defRPr/>
            </a:pPr>
            <a:r>
              <a:rPr lang="en-US" sz="1800" dirty="0" smtClean="0">
                <a:solidFill>
                  <a:srgbClr val="C00000"/>
                </a:solidFill>
              </a:rPr>
              <a:t>November </a:t>
            </a:r>
            <a:r>
              <a:rPr lang="ru-RU" sz="1800" dirty="0" smtClean="0">
                <a:solidFill>
                  <a:srgbClr val="C00000"/>
                </a:solidFill>
              </a:rPr>
              <a:t>10-1</a:t>
            </a:r>
            <a:r>
              <a:rPr lang="en-GB" sz="1800" dirty="0" smtClean="0">
                <a:solidFill>
                  <a:srgbClr val="C00000"/>
                </a:solidFill>
              </a:rPr>
              <a:t>4</a:t>
            </a:r>
            <a:r>
              <a:rPr lang="en-US" sz="1800" dirty="0" smtClean="0">
                <a:solidFill>
                  <a:srgbClr val="C00000"/>
                </a:solidFill>
              </a:rPr>
              <a:t>, </a:t>
            </a:r>
            <a:r>
              <a:rPr lang="ru-RU" sz="1800" dirty="0" smtClean="0">
                <a:solidFill>
                  <a:srgbClr val="C00000"/>
                </a:solidFill>
              </a:rPr>
              <a:t>2014 </a:t>
            </a:r>
            <a:r>
              <a:rPr lang="ru-RU" sz="1800" dirty="0">
                <a:solidFill>
                  <a:srgbClr val="C00000"/>
                </a:solidFill>
              </a:rPr>
              <a:t>– </a:t>
            </a:r>
            <a:r>
              <a:rPr lang="en-US" sz="1800" dirty="0" smtClean="0">
                <a:solidFill>
                  <a:srgbClr val="C00000"/>
                </a:solidFill>
              </a:rPr>
              <a:t>NR TPU</a:t>
            </a:r>
            <a:r>
              <a:rPr lang="en-GB" sz="1800" dirty="0" smtClean="0">
                <a:solidFill>
                  <a:srgbClr val="C00000"/>
                </a:solidFill>
              </a:rPr>
              <a:t>, </a:t>
            </a:r>
            <a:r>
              <a:rPr lang="es-ES_tradnl" sz="1800" dirty="0" smtClean="0">
                <a:solidFill>
                  <a:srgbClr val="C00000"/>
                </a:solidFill>
              </a:rPr>
              <a:t> </a:t>
            </a:r>
          </a:p>
          <a:p>
            <a:pPr marL="0" lvl="7" algn="ctr" fontAlgn="base">
              <a:lnSpc>
                <a:spcPct val="105000"/>
              </a:lnSpc>
              <a:defRPr/>
            </a:pPr>
            <a:r>
              <a:rPr lang="es-ES_tradnl" sz="2000" dirty="0" smtClean="0">
                <a:solidFill>
                  <a:srgbClr val="C00000"/>
                </a:solidFill>
              </a:rPr>
              <a:t>Welcome to Tomsk, Russia</a:t>
            </a:r>
          </a:p>
          <a:p>
            <a:pPr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rgbClr val="006600"/>
                </a:solidFill>
              </a:rPr>
              <a:t>Being </a:t>
            </a:r>
            <a:r>
              <a:rPr lang="en-US" sz="1400" dirty="0">
                <a:solidFill>
                  <a:srgbClr val="006600"/>
                </a:solidFill>
              </a:rPr>
              <a:t>the oldest engineering higher school in the Asian part of Russia, Tomsk Polytechnic </a:t>
            </a:r>
            <a:r>
              <a:rPr lang="en-US" sz="1400" dirty="0" smtClean="0">
                <a:solidFill>
                  <a:srgbClr val="006600"/>
                </a:solidFill>
              </a:rPr>
              <a:t>University </a:t>
            </a:r>
            <a:r>
              <a:rPr lang="en-US" sz="1400" dirty="0">
                <a:solidFill>
                  <a:srgbClr val="006600"/>
                </a:solidFill>
              </a:rPr>
              <a:t>has produced generations of graduates who have gone on to become leaders in all areas of society and </a:t>
            </a:r>
            <a:r>
              <a:rPr lang="en-US" sz="1400" dirty="0" smtClean="0">
                <a:solidFill>
                  <a:srgbClr val="006600"/>
                </a:solidFill>
              </a:rPr>
              <a:t>industry</a:t>
            </a:r>
            <a:endParaRPr lang="ru-RU" sz="800" dirty="0">
              <a:solidFill>
                <a:srgbClr val="006600"/>
              </a:solidFill>
            </a:endParaRPr>
          </a:p>
          <a:p>
            <a:pPr marL="0" lvl="7" fontAlgn="base">
              <a:lnSpc>
                <a:spcPct val="105000"/>
              </a:lnSpc>
              <a:defRPr/>
            </a:pPr>
            <a:r>
              <a:rPr lang="ru-RU" sz="800" dirty="0">
                <a:solidFill>
                  <a:srgbClr val="006600"/>
                </a:solidFill>
              </a:rPr>
              <a:t>                 </a:t>
            </a:r>
            <a:r>
              <a:rPr lang="en-GB" sz="1600" dirty="0">
                <a:solidFill>
                  <a:srgbClr val="006600"/>
                </a:solidFill>
                <a:hlinkClick r:id="rId13"/>
              </a:rPr>
              <a:t>http://</a:t>
            </a:r>
            <a:r>
              <a:rPr lang="en-GB" sz="1600" dirty="0" smtClean="0">
                <a:solidFill>
                  <a:srgbClr val="006600"/>
                </a:solidFill>
                <a:hlinkClick r:id="rId13"/>
              </a:rPr>
              <a:t>www.eegm2014.enin.tpu.ru/en</a:t>
            </a:r>
            <a:r>
              <a:rPr lang="ru-RU" sz="1600" dirty="0" smtClean="0">
                <a:solidFill>
                  <a:srgbClr val="006600"/>
                </a:solidFill>
              </a:rPr>
              <a:t>, </a:t>
            </a:r>
            <a:r>
              <a:rPr lang="en-GB" sz="1600" dirty="0" smtClean="0">
                <a:solidFill>
                  <a:srgbClr val="006600"/>
                </a:solidFill>
              </a:rPr>
              <a:t>organisational fee - non</a:t>
            </a:r>
            <a:r>
              <a:rPr lang="en-US" sz="1600" dirty="0" smtClean="0">
                <a:solidFill>
                  <a:srgbClr val="006600"/>
                </a:solidFill>
              </a:rPr>
              <a:t>!</a:t>
            </a:r>
            <a:endParaRPr lang="ru-RU" sz="1600" dirty="0">
              <a:solidFill>
                <a:srgbClr val="006600"/>
              </a:solidFill>
            </a:endParaRPr>
          </a:p>
        </p:txBody>
      </p:sp>
      <p:sp>
        <p:nvSpPr>
          <p:cNvPr id="23" name="Прямоугольник 5"/>
          <p:cNvSpPr>
            <a:spLocks noChangeArrowheads="1"/>
          </p:cNvSpPr>
          <p:nvPr/>
        </p:nvSpPr>
        <p:spPr bwMode="auto">
          <a:xfrm>
            <a:off x="906612" y="1547870"/>
            <a:ext cx="4247282" cy="31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2550" lvl="7" fontAlgn="base">
              <a:lnSpc>
                <a:spcPct val="105000"/>
              </a:lnSpc>
              <a:defRPr/>
            </a:pPr>
            <a:r>
              <a:rPr lang="en-US" sz="1400" dirty="0" smtClean="0">
                <a:solidFill>
                  <a:srgbClr val="006600"/>
                </a:solidFill>
              </a:rPr>
              <a:t>November </a:t>
            </a:r>
            <a:r>
              <a:rPr lang="ru-RU" sz="1400" dirty="0" smtClean="0">
                <a:solidFill>
                  <a:srgbClr val="006600"/>
                </a:solidFill>
              </a:rPr>
              <a:t>2</a:t>
            </a:r>
            <a:r>
              <a:rPr lang="es-ES_tradnl" sz="1400" dirty="0" smtClean="0">
                <a:solidFill>
                  <a:srgbClr val="006600"/>
                </a:solidFill>
              </a:rPr>
              <a:t>1</a:t>
            </a:r>
            <a:r>
              <a:rPr lang="ru-RU" sz="1400" dirty="0" smtClean="0">
                <a:solidFill>
                  <a:srgbClr val="006600"/>
                </a:solidFill>
              </a:rPr>
              <a:t>-25</a:t>
            </a:r>
            <a:r>
              <a:rPr lang="en-US" sz="1400" dirty="0" smtClean="0">
                <a:solidFill>
                  <a:srgbClr val="006600"/>
                </a:solidFill>
              </a:rPr>
              <a:t>, </a:t>
            </a:r>
            <a:r>
              <a:rPr lang="ru-RU" sz="1400" dirty="0" smtClean="0">
                <a:solidFill>
                  <a:srgbClr val="006600"/>
                </a:solidFill>
              </a:rPr>
              <a:t>2011 – </a:t>
            </a:r>
            <a:r>
              <a:rPr lang="en-US" sz="1400" dirty="0" smtClean="0">
                <a:solidFill>
                  <a:srgbClr val="006600"/>
                </a:solidFill>
              </a:rPr>
              <a:t>SamSTU, Samara</a:t>
            </a:r>
            <a:endParaRPr lang="ru-RU" sz="1400" dirty="0" smtClean="0">
              <a:solidFill>
                <a:srgbClr val="006600"/>
              </a:solidFill>
            </a:endParaRPr>
          </a:p>
        </p:txBody>
      </p:sp>
      <p:sp>
        <p:nvSpPr>
          <p:cNvPr id="24" name="Прямоугольник 5"/>
          <p:cNvSpPr>
            <a:spLocks noChangeArrowheads="1"/>
          </p:cNvSpPr>
          <p:nvPr/>
        </p:nvSpPr>
        <p:spPr bwMode="auto">
          <a:xfrm>
            <a:off x="906612" y="2714222"/>
            <a:ext cx="4247282" cy="31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2550" lvl="7" fontAlgn="base">
              <a:lnSpc>
                <a:spcPct val="105000"/>
              </a:lnSpc>
              <a:defRPr/>
            </a:pPr>
            <a:r>
              <a:rPr lang="es-ES_tradnl" sz="1400" dirty="0" smtClean="0">
                <a:solidFill>
                  <a:srgbClr val="006600"/>
                </a:solidFill>
              </a:rPr>
              <a:t>October 14</a:t>
            </a:r>
            <a:r>
              <a:rPr lang="ru-RU" sz="1400" dirty="0" smtClean="0">
                <a:solidFill>
                  <a:srgbClr val="006600"/>
                </a:solidFill>
              </a:rPr>
              <a:t>-</a:t>
            </a:r>
            <a:r>
              <a:rPr lang="es-ES_tradnl" sz="1400" dirty="0" smtClean="0">
                <a:solidFill>
                  <a:srgbClr val="006600"/>
                </a:solidFill>
              </a:rPr>
              <a:t>18, </a:t>
            </a:r>
            <a:r>
              <a:rPr lang="ru-RU" sz="1400" dirty="0" smtClean="0">
                <a:solidFill>
                  <a:srgbClr val="006600"/>
                </a:solidFill>
              </a:rPr>
              <a:t>2013 – </a:t>
            </a:r>
            <a:r>
              <a:rPr lang="en-US" sz="1400" dirty="0" smtClean="0">
                <a:solidFill>
                  <a:srgbClr val="006600"/>
                </a:solidFill>
              </a:rPr>
              <a:t>SRSPU, Novocherkassk</a:t>
            </a:r>
            <a:endParaRPr lang="ru-RU" sz="1400" dirty="0" smtClean="0">
              <a:solidFill>
                <a:srgbClr val="006600"/>
              </a:solidFill>
            </a:endParaRPr>
          </a:p>
        </p:txBody>
      </p:sp>
      <p:sp>
        <p:nvSpPr>
          <p:cNvPr id="25" name="Прямоугольник 5"/>
          <p:cNvSpPr>
            <a:spLocks noChangeArrowheads="1"/>
          </p:cNvSpPr>
          <p:nvPr/>
        </p:nvSpPr>
        <p:spPr bwMode="auto">
          <a:xfrm>
            <a:off x="906612" y="2141576"/>
            <a:ext cx="4247282" cy="31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82550" lvl="7" fontAlgn="base">
              <a:lnSpc>
                <a:spcPct val="105000"/>
              </a:lnSpc>
              <a:defRPr/>
            </a:pPr>
            <a:r>
              <a:rPr lang="en-US" sz="1400" dirty="0" smtClean="0">
                <a:solidFill>
                  <a:srgbClr val="006600"/>
                </a:solidFill>
              </a:rPr>
              <a:t>October </a:t>
            </a:r>
            <a:r>
              <a:rPr lang="ru-RU" sz="1400" dirty="0" smtClean="0">
                <a:solidFill>
                  <a:srgbClr val="006600"/>
                </a:solidFill>
              </a:rPr>
              <a:t>22-26</a:t>
            </a:r>
            <a:r>
              <a:rPr lang="en-US" sz="1400" dirty="0" smtClean="0">
                <a:solidFill>
                  <a:srgbClr val="006600"/>
                </a:solidFill>
              </a:rPr>
              <a:t>, </a:t>
            </a:r>
            <a:r>
              <a:rPr lang="ru-RU" sz="1400" dirty="0" smtClean="0">
                <a:solidFill>
                  <a:srgbClr val="006600"/>
                </a:solidFill>
              </a:rPr>
              <a:t>2012 </a:t>
            </a:r>
            <a:r>
              <a:rPr lang="ru-RU" sz="1400" dirty="0">
                <a:solidFill>
                  <a:srgbClr val="006600"/>
                </a:solidFill>
              </a:rPr>
              <a:t>– </a:t>
            </a:r>
            <a:r>
              <a:rPr lang="en-US" sz="1400" dirty="0" smtClean="0">
                <a:solidFill>
                  <a:srgbClr val="006600"/>
                </a:solidFill>
              </a:rPr>
              <a:t>UrFU, Yekaterinburg</a:t>
            </a:r>
            <a:endParaRPr lang="ru-RU" sz="1400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67" y="237506"/>
            <a:ext cx="2822841" cy="2423673"/>
          </a:xfrm>
          <a:prstGeom prst="rect">
            <a:avLst/>
          </a:prstGeom>
        </p:spPr>
      </p:pic>
      <p:sp>
        <p:nvSpPr>
          <p:cNvPr id="10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103916" y="5735782"/>
            <a:ext cx="3040083" cy="1122217"/>
          </a:xfrm>
        </p:spPr>
        <p:txBody>
          <a:bodyPr>
            <a:normAutofit lnSpcReduction="10000"/>
          </a:bodyPr>
          <a:lstStyle/>
          <a:p>
            <a:pPr algn="r" eaLnBrk="1" hangingPunct="1">
              <a:spcBef>
                <a:spcPts val="600"/>
              </a:spcBef>
            </a:pPr>
            <a:endParaRPr lang="en-US" dirty="0" smtClean="0">
              <a:solidFill>
                <a:srgbClr val="008000"/>
              </a:solidFill>
            </a:endParaRPr>
          </a:p>
          <a:p>
            <a:pPr algn="r" eaLnBrk="1" hangingPunct="1">
              <a:spcBef>
                <a:spcPts val="0"/>
              </a:spcBef>
            </a:pPr>
            <a:r>
              <a:rPr lang="en-US" sz="2000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Andrey </a:t>
            </a:r>
            <a:r>
              <a:rPr lang="en-US" sz="2000" b="1" dirty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Gofman</a:t>
            </a:r>
          </a:p>
          <a:p>
            <a:pPr algn="r" eaLnBrk="1" hangingPunct="1">
              <a:spcBef>
                <a:spcPts val="0"/>
              </a:spcBef>
            </a:pPr>
            <a:r>
              <a:rPr lang="en-US" sz="16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hlinkClick r:id="rId4"/>
              </a:rPr>
              <a:t>gofman-av@so-ups.ru</a:t>
            </a:r>
            <a:endParaRPr lang="ru-RU" sz="16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91937" y="781931"/>
            <a:ext cx="6730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We express our thanks to the partners                                       of the RNC CIGRE Youth Section Program </a:t>
            </a:r>
            <a:endParaRPr lang="ru-RU" sz="2400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974" y="3380210"/>
            <a:ext cx="1342663" cy="9590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97" y="1910197"/>
            <a:ext cx="943112" cy="1193822"/>
          </a:xfrm>
          <a:prstGeom prst="rect">
            <a:avLst/>
          </a:prstGeom>
        </p:spPr>
      </p:pic>
      <p:pic>
        <p:nvPicPr>
          <p:cNvPr id="9" name="Picture 53" descr="http://ispu.ru/sites/all/themes/ispu/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722" y="4617312"/>
            <a:ext cx="966526" cy="966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6" descr="http://www.cigre.ru/banners/img/1.png"/>
          <p:cNvPicPr>
            <a:picLocks noChangeAspect="1" noChangeArrowheads="1"/>
          </p:cNvPicPr>
          <p:nvPr/>
        </p:nvPicPr>
        <p:blipFill>
          <a:blip r:embed="rId8" r:link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078" y="3390686"/>
            <a:ext cx="1035462" cy="950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9" descr="Национальный исследовательский Томский политехнический университет(ТПУ)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037" y="3346436"/>
            <a:ext cx="1323975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3" descr="http://www.npi-tu.ru/assets/images/kazaki/Logo_NPI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687" y="3410660"/>
            <a:ext cx="1099971" cy="81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4" t="17917" r="29958" b="31639"/>
          <a:stretch/>
        </p:blipFill>
        <p:spPr>
          <a:xfrm>
            <a:off x="292948" y="3174996"/>
            <a:ext cx="1150406" cy="13636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3" t="29776" r="25504" b="29087"/>
          <a:stretch/>
        </p:blipFill>
        <p:spPr>
          <a:xfrm>
            <a:off x="7448499" y="4593886"/>
            <a:ext cx="1597308" cy="9505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9" t="26029" r="37509" b="34527"/>
          <a:stretch/>
        </p:blipFill>
        <p:spPr>
          <a:xfrm>
            <a:off x="1650478" y="3328453"/>
            <a:ext cx="1192192" cy="106255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678" y="4371600"/>
            <a:ext cx="1816932" cy="129780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PencilGrayscale/>
                    </a14:imgEffect>
                    <a14:imgEffect>
                      <a14:sharpenSoften amount="10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52000"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995" y="1695414"/>
            <a:ext cx="2296506" cy="154317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813" y="2120082"/>
            <a:ext cx="2146845" cy="95444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7" t="40973" r="32401" b="41457"/>
          <a:stretch/>
        </p:blipFill>
        <p:spPr>
          <a:xfrm>
            <a:off x="0" y="2204023"/>
            <a:ext cx="1845566" cy="78655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478" y="4538602"/>
            <a:ext cx="1089782" cy="106116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06" y="4457172"/>
            <a:ext cx="875508" cy="112666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944" y="4611849"/>
            <a:ext cx="784872" cy="112232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870" y="3426347"/>
            <a:ext cx="1047200" cy="86677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83" y="5738038"/>
            <a:ext cx="1035934" cy="103593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478" y="5790124"/>
            <a:ext cx="749909" cy="931762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078" y="5866829"/>
            <a:ext cx="1205223" cy="85505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311" y="5802434"/>
            <a:ext cx="750558" cy="887023"/>
          </a:xfrm>
          <a:prstGeom prst="rect">
            <a:avLst/>
          </a:prstGeom>
        </p:spPr>
      </p:pic>
      <p:pic>
        <p:nvPicPr>
          <p:cNvPr id="1026" name="Picture 2" descr="Логотип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25" y="2128053"/>
            <a:ext cx="1137609" cy="82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130" y="5744212"/>
            <a:ext cx="1056279" cy="100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8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Слайд 1 - &amp;quot;Российский национальный комитет &amp;#x0D;&amp;#x0A;Международного Совета по большим электрическим системам высокого напряжения (РНК С&quot;/&gt;&lt;property id=&quot;20307&quot; value=&quot;256&quot;/&gt;&lt;/object&gt;&lt;object type=&quot;3&quot; unique_id=&quot;11935&quot;&gt;&lt;property id=&quot;20148&quot; value=&quot;5&quot;/&gt;&lt;property id=&quot;20300&quot; value=&quot;Слайд 2 - &amp;quot;1. Основные результаты деятельности СИГРЭ за 2009-2011 гг.&amp;quot;&quot;/&gt;&lt;property id=&quot;20307&quot; value=&quot;257&quot;/&gt;&lt;/object&gt;&lt;object type=&quot;3&quot; unique_id=&quot;11937&quot;&gt;&lt;property id=&quot;20148&quot; value=&quot;5&quot;/&gt;&lt;property id=&quot;20300&quot; value=&quot;Слайд 4 - &amp;quot;1.2. Структура СИГРЭ&amp;quot;&quot;/&gt;&lt;property id=&quot;20307&quot; value=&quot;259&quot;/&gt;&lt;/object&gt;&lt;object type=&quot;3&quot; unique_id=&quot;11938&quot;&gt;&lt;property id=&quot;20148&quot; value=&quot;5&quot;/&gt;&lt;property id=&quot;20300&quot; value=&quot;Слайд 5 - &amp;quot;1.3. Деятельность административных органов СИГРЭ  &amp;quot;&quot;/&gt;&lt;property id=&quot;20307&quot; value=&quot;260&quot;/&gt;&lt;/object&gt;&lt;object type=&quot;3&quot; unique_id=&quot;11939&quot;&gt;&lt;property id=&quot;20148&quot; value=&quot;5&quot;/&gt;&lt;property id=&quot;20300&quot; value=&quot;Слайд 6 - &amp;quot;1.4. Финансово-бюджетное состояние СИГРЭ&amp;quot;&quot;/&gt;&lt;property id=&quot;20307&quot; value=&quot;261&quot;/&gt;&lt;/object&gt;&lt;object type=&quot;3&quot; unique_id=&quot;11940&quot;&gt;&lt;property id=&quot;20148&quot; value=&quot;5&quot;/&gt;&lt;property id=&quot;20300&quot; value=&quot;Слайд 7 - &amp;quot;1.5. Мероприятия СИГРЭ по сокращению бюджетного дефицита&amp;quot;&quot;/&gt;&lt;property id=&quot;20307&quot; value=&quot;262&quot;/&gt;&lt;/object&gt;&lt;object type=&quot;3&quot; unique_id=&quot;11941&quot;&gt;&lt;property id=&quot;20148&quot; value=&quot;5&quot;/&gt;&lt;property id=&quot;20300&quot; value=&quot;Слайд 8 - &amp;quot;1.6. Научно-исследовательская деятельность СИГРЭ&amp;quot;&quot;/&gt;&lt;property id=&quot;20307&quot; value=&quot;263&quot;/&gt;&lt;/object&gt;&lt;object type=&quot;3&quot; unique_id=&quot;11942&quot;&gt;&lt;property id=&quot;20148&quot; value=&quot;5&quot;/&gt;&lt;property id=&quot;20300&quot; value=&quot;Слайд 9 - &amp;quot;1.7. Научно-исследовательские мероприятия СИГРЭ&amp;quot;&quot;/&gt;&lt;property id=&quot;20307&quot; value=&quot;264&quot;/&gt;&lt;/object&gt;&lt;object type=&quot;3&quot; unique_id=&quot;11943&quot;&gt;&lt;property id=&quot;20148&quot; value=&quot;5&quot;/&gt;&lt;property id=&quot;20300&quot; value=&quot;Слайд 10 - &amp;quot;1.8. Итоги 43-й сессии СИГРЭ &amp;#x0D;&amp;#x0A;(22-27 августа 2010 г., Париж)&amp;quot;&quot;/&gt;&lt;property id=&quot;20307&quot; value=&quot;265&quot;/&gt;&lt;/object&gt;&lt;object type=&quot;3&quot; unique_id=&quot;11944&quot;&gt;&lt;property id=&quot;20148&quot; value=&quot;5&quot;/&gt;&lt;property id=&quot;20300&quot; value=&quot;Слайд 11 - &amp;quot;1.9. Информационная деятельность СИГРЭ&amp;quot;&quot;/&gt;&lt;property id=&quot;20307&quot; value=&quot;266&quot;/&gt;&lt;/object&gt;&lt;object type=&quot;3&quot; unique_id=&quot;11945&quot;&gt;&lt;property id=&quot;20148&quot; value=&quot;5&quot;/&gt;&lt;property id=&quot;20300&quot; value=&quot;Слайд 12 - &amp;quot;1.10. Стратегия СИГРЭ на 2010-2012 гг. (утвержденная на Генеральной Ассамблее 23 августа 2010 г.)&amp;quot;&quot;/&gt;&lt;property id=&quot;20307&quot; value=&quot;267&quot;/&gt;&lt;/object&gt;&lt;object type=&quot;3&quot; unique_id=&quot;11947&quot;&gt;&lt;property id=&quot;20148&quot; value=&quot;5&quot;/&gt;&lt;property id=&quot;20300&quot; value=&quot;Слайд 13 - &amp;quot;2. Основные результаты деятельности &amp;#x0D;&amp;#x0A;РНК СИГРЭ за 2009-2011 гг.&amp;quot;&quot;/&gt;&lt;property id=&quot;20307&quot; value=&quot;269&quot;/&gt;&lt;/object&gt;&lt;object type=&quot;3&quot; unique_id=&quot;11948&quot;&gt;&lt;property id=&quot;20148&quot; value=&quot;5&quot;/&gt;&lt;property id=&quot;20300&quot; value=&quot;Слайд 14 - &amp;quot;2.1. Финансово-бюджетное состояние &amp;#x0D;&amp;#x0A;РНК СИГРЭ&amp;quot;&quot;/&gt;&lt;property id=&quot;20307&quot; value=&quot;270&quot;/&gt;&lt;/object&gt;&lt;object type=&quot;3&quot; unique_id=&quot;11949&quot;&gt;&lt;property id=&quot;20148&quot; value=&quot;5&quot;/&gt;&lt;property id=&quot;20300&quot; value=&quot;Слайд 15 - &amp;quot;2.2. Научно-исследовательская деятельность РНК СИГРЭ&amp;quot;&quot;/&gt;&lt;property id=&quot;20307&quot; value=&quot;271&quot;/&gt;&lt;/object&gt;&lt;object type=&quot;3&quot; unique_id=&quot;11950&quot;&gt;&lt;property id=&quot;20148&quot; value=&quot;5&quot;/&gt;&lt;property id=&quot;20300&quot; value=&quot;Слайд 16 - &amp;quot;2.3. Мероприятия, организованные &amp;#x0D;&amp;#x0A;РНК СИГРЭ в 2009-2011 гг. &amp;quot;&quot;/&gt;&lt;property id=&quot;20307&quot; value=&quot;272&quot;/&gt;&lt;/object&gt;&lt;object type=&quot;3&quot; unique_id=&quot;11951&quot;&gt;&lt;property id=&quot;20148&quot; value=&quot;5&quot;/&gt;&lt;property id=&quot;20300&quot; value=&quot;Слайд 17 - &amp;quot;2.4. Мероприятия, поддержанные&amp;#x0D;&amp;#x0A;РНК СИГРЭ в 2009-2011 гг.&amp;quot;&quot;/&gt;&lt;property id=&quot;20307&quot; value=&quot;273&quot;/&gt;&lt;/object&gt;&lt;object type=&quot;3&quot; unique_id=&quot;11952&quot;&gt;&lt;property id=&quot;20148&quot; value=&quot;5&quot;/&gt;&lt;property id=&quot;20300&quot; value=&quot;Слайд 18 - &amp;quot;2.5. Подготовка к 44-й сессии СИГРЭ в 2012 г.&amp;quot;&quot;/&gt;&lt;property id=&quot;20307&quot; value=&quot;274&quot;/&gt;&lt;/object&gt;&lt;object type=&quot;3&quot; unique_id=&quot;11953&quot;&gt;&lt;property id=&quot;20148&quot; value=&quot;5&quot;/&gt;&lt;property id=&quot;20300&quot; value=&quot;Слайд 19 - &amp;quot;2.6. Информационная деятельность &amp;#x0D;&amp;#x0A;РНК СИГРЭ&amp;quot;&quot;/&gt;&lt;property id=&quot;20307&quot; value=&quot;275&quot;/&gt;&lt;/object&gt;&lt;object type=&quot;3&quot; unique_id=&quot;11954&quot;&gt;&lt;property id=&quot;20148&quot; value=&quot;5&quot;/&gt;&lt;property id=&quot;20300&quot; value=&quot;Слайд 20 - &amp;quot;3.1. Задачи РНК СИГРЭ на 2011-2012 гг.&amp;quot;&quot;/&gt;&lt;property id=&quot;20307&quot; value=&quot;276&quot;/&gt;&lt;/object&gt;&lt;object type=&quot;3&quot; unique_id=&quot;11955&quot;&gt;&lt;property id=&quot;20148&quot; value=&quot;5&quot;/&gt;&lt;property id=&quot;20300&quot; value=&quot;Слайд 21 - &amp;quot;3.2. Задачи РНК СИГРЭ на 2011-2012 гг.&amp;quot;&quot;/&gt;&lt;property id=&quot;20307&quot; value=&quot;277&quot;/&gt;&lt;/object&gt;&lt;object type=&quot;3&quot; unique_id=&quot;11957&quot;&gt;&lt;property id=&quot;20148&quot; value=&quot;5&quot;/&gt;&lt;property id=&quot;20300&quot; value=&quot;Слайд 25 - &amp;quot;Структура РНК СИГРЭ&amp;quot;&quot;/&gt;&lt;property id=&quot;20307&quot; value=&quot;279&quot;/&gt;&lt;/object&gt;&lt;object type=&quot;3&quot; unique_id=&quot;11958&quot;&gt;&lt;property id=&quot;20148&quot; value=&quot;5&quot;/&gt;&lt;property id=&quot;20300&quot; value=&quot;Слайд 26 - &amp;quot;Состав Президиума РНК СИГРЭ&amp;quot;&quot;/&gt;&lt;property id=&quot;20307&quot; value=&quot;280&quot;/&gt;&lt;/object&gt;&lt;object type=&quot;3&quot; unique_id=&quot;11959&quot;&gt;&lt;property id=&quot;20148&quot; value=&quot;5&quot;/&gt;&lt;property id=&quot;20300&quot; value=&quot;Слайд 27 - &amp;quot;Исследовательские комитеты СИГРЭ&amp;quot;&quot;/&gt;&lt;property id=&quot;20307&quot; value=&quot;281&quot;/&gt;&lt;/object&gt;&lt;object type=&quot;3&quot; unique_id=&quot;12062&quot;&gt;&lt;property id=&quot;20148&quot; value=&quot;5&quot;/&gt;&lt;property id=&quot;20300&quot; value=&quot;Слайд 3 - &amp;quot;1.1. Организационное развитие СИГРЭ&amp;#x0D;&amp;#x0A;(по состоянию на 27.04.2011 г.) &amp;quot;&quot;/&gt;&lt;property id=&quot;20307&quot; value=&quot;282&quot;/&gt;&lt;/object&gt;&lt;object type=&quot;3&quot; unique_id=&quot;12511&quot;&gt;&lt;property id=&quot;20148&quot; value=&quot;5&quot;/&gt;&lt;property id=&quot;20300&quot; value=&quot;Слайд 22 - &amp;quot;3.3. Наиболее важные международные мероприятия СИГРЭ в 2011-2012 гг.&amp;quot;&quot;/&gt;&lt;property id=&quot;20307&quot; value=&quot;283&quot;/&gt;&lt;/object&gt;&lt;object type=&quot;3&quot; unique_id=&quot;12701&quot;&gt;&lt;property id=&quot;20148&quot; value=&quot;5&quot;/&gt;&lt;property id=&quot;20300&quot; value=&quot;Слайд 24 - &amp;quot;Спасибо за внимание!&amp;quot;&quot;/&gt;&lt;property id=&quot;20307&quot; value=&quot;284&quot;/&gt;&lt;/object&gt;&lt;object type=&quot;3&quot; unique_id=&quot;13038&quot;&gt;&lt;property id=&quot;20148&quot; value=&quot;5&quot;/&gt;&lt;property id=&quot;20300&quot; value=&quot;Слайд 23 - &amp;quot;3.3. Наиболее важные международные мероприятия СИГРЭ в 2011-2012 гг.&amp;quot;&quot;/&gt;&lt;property id=&quot;20307&quot; value=&quot;28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3936</TotalTime>
  <Words>556</Words>
  <Application>Microsoft Office PowerPoint</Application>
  <PresentationFormat>Экран (4:3)</PresentationFormat>
  <Paragraphs>107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Тема Office</vt:lpstr>
      <vt:lpstr>1_Специальное оформление</vt:lpstr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Conseil International des Grands Réseaux Électriques - CIGRE</dc:title>
  <dc:creator>ketkin@so-ups.ru</dc:creator>
  <cp:keywords>СИГРЭ</cp:keywords>
  <cp:lastModifiedBy>Гофман Андрей Владимирович</cp:lastModifiedBy>
  <cp:revision>577</cp:revision>
  <cp:lastPrinted>2014-06-16T14:50:05Z</cp:lastPrinted>
  <dcterms:created xsi:type="dcterms:W3CDTF">2010-09-29T09:16:49Z</dcterms:created>
  <dcterms:modified xsi:type="dcterms:W3CDTF">2014-08-19T15:06:45Z</dcterms:modified>
</cp:coreProperties>
</file>